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1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590" r:id="rId3"/>
    <p:sldId id="664" r:id="rId4"/>
    <p:sldId id="593" r:id="rId5"/>
    <p:sldId id="595" r:id="rId6"/>
    <p:sldId id="605" r:id="rId7"/>
    <p:sldId id="603" r:id="rId8"/>
    <p:sldId id="666" r:id="rId9"/>
    <p:sldId id="667" r:id="rId10"/>
    <p:sldId id="668" r:id="rId11"/>
    <p:sldId id="669" r:id="rId12"/>
    <p:sldId id="670" r:id="rId13"/>
    <p:sldId id="671" r:id="rId14"/>
    <p:sldId id="672" r:id="rId15"/>
    <p:sldId id="673" r:id="rId16"/>
    <p:sldId id="681" r:id="rId17"/>
    <p:sldId id="653" r:id="rId18"/>
    <p:sldId id="665" r:id="rId19"/>
    <p:sldId id="675" r:id="rId20"/>
    <p:sldId id="677" r:id="rId21"/>
    <p:sldId id="674" r:id="rId22"/>
    <p:sldId id="678" r:id="rId23"/>
    <p:sldId id="626" r:id="rId24"/>
    <p:sldId id="687" r:id="rId25"/>
    <p:sldId id="688" r:id="rId26"/>
    <p:sldId id="662" r:id="rId27"/>
    <p:sldId id="663" r:id="rId28"/>
    <p:sldId id="680" r:id="rId29"/>
    <p:sldId id="684" r:id="rId30"/>
    <p:sldId id="589" r:id="rId31"/>
    <p:sldId id="683" r:id="rId3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nsolas"/>
        <a:ea typeface="Consolas"/>
        <a:cs typeface="Consolas"/>
        <a:sym typeface="Consola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7E600"/>
    <a:srgbClr val="945200"/>
    <a:srgbClr val="535353"/>
    <a:srgbClr val="C0504D"/>
    <a:srgbClr val="F89647"/>
    <a:srgbClr val="404040"/>
    <a:srgbClr val="C10000"/>
    <a:srgbClr val="F79745"/>
    <a:srgbClr val="FFBA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onsolas"/>
          <a:ea typeface="Consolas"/>
          <a:cs typeface="Consola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039"/>
    <p:restoredTop sz="85059"/>
  </p:normalViewPr>
  <p:slideViewPr>
    <p:cSldViewPr>
      <p:cViewPr varScale="1">
        <p:scale>
          <a:sx n="94" d="100"/>
          <a:sy n="94" d="100"/>
        </p:scale>
        <p:origin x="568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/Users/kwang/Dropbox/pmrs/paper/lmdbio/data/data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oleObject" Target="file://localhost//Users/kwang/Dropbox/pmrs/papers/lmdbio/data/data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/Users/kwang/Dropbox/pmrs/paper/lmdbio/data/data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/Users/kwang/Dropbox/pmrs/papers/lmdbio/data/data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/Users/kwang/Dropbox/pmrs/papers/lmdbio/data/data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/Users/kwang/Dropbox/pmrs/papers/lmdbio/data/data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file://localhost//Users/kwang/Dropbox/pmrs/papers/lmdbio/data/data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oleObject" Target="file://localhost//Users/kwang/Dropbox/pmrs/papers/lmdbio/data/data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oleObject" Target="file://localhost//Users/kwang/Dropbox/pmrs/papers/lmdbio/data/data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oleObject" Target="file://localhost//Users/kwang/Dropbox/pmrs/papers/lmdbio/data/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7851930094104"/>
          <c:y val="0.0405750128691541"/>
          <c:w val="0.784656712118302"/>
          <c:h val="0.695475118945785"/>
        </c:manualLayout>
      </c:layout>
      <c:lineChart>
        <c:grouping val="standard"/>
        <c:varyColors val="0"/>
        <c:ser>
          <c:idx val="0"/>
          <c:order val="0"/>
          <c:tx>
            <c:strRef>
              <c:f>'[data.xlsx]cifar init analysis'!$B$10</c:f>
              <c:strCache>
                <c:ptCount val="1"/>
                <c:pt idx="0">
                  <c:v>Caffe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analysis'!$C$10:$L$10</c:f>
              <c:numCache>
                <c:formatCode>General</c:formatCode>
                <c:ptCount val="10"/>
                <c:pt idx="0">
                  <c:v>2.0891613072E10</c:v>
                </c:pt>
                <c:pt idx="1">
                  <c:v>1.09404002792E10</c:v>
                </c:pt>
                <c:pt idx="2">
                  <c:v>6.2826400116E9</c:v>
                </c:pt>
                <c:pt idx="3">
                  <c:v>4.4970108566E9</c:v>
                </c:pt>
                <c:pt idx="4">
                  <c:v>2.5816687201E9</c:v>
                </c:pt>
                <c:pt idx="5">
                  <c:v>1.1355731894E9</c:v>
                </c:pt>
                <c:pt idx="6">
                  <c:v>1.0706852865E9</c:v>
                </c:pt>
                <c:pt idx="7">
                  <c:v>7.431772966E8</c:v>
                </c:pt>
                <c:pt idx="8">
                  <c:v>7.375313471E8</c:v>
                </c:pt>
                <c:pt idx="9">
                  <c:v>8.150736101E8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'[data.xlsx]cifar init analysis'!$B$11</c:f>
              <c:strCache>
                <c:ptCount val="1"/>
                <c:pt idx="0">
                  <c:v>Ideal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analysis'!$C$11:$L$11</c:f>
              <c:numCache>
                <c:formatCode>General</c:formatCode>
                <c:ptCount val="10"/>
                <c:pt idx="0">
                  <c:v>2.0891613072E10</c:v>
                </c:pt>
                <c:pt idx="1">
                  <c:v>1.0445806536E10</c:v>
                </c:pt>
                <c:pt idx="2">
                  <c:v>5.222903268E9</c:v>
                </c:pt>
                <c:pt idx="3">
                  <c:v>2.611451634E9</c:v>
                </c:pt>
                <c:pt idx="4">
                  <c:v>1.305725817E9</c:v>
                </c:pt>
                <c:pt idx="5">
                  <c:v>6.528629085E8</c:v>
                </c:pt>
                <c:pt idx="6">
                  <c:v>3.2643145425E8</c:v>
                </c:pt>
                <c:pt idx="7">
                  <c:v>1.63215727125E8</c:v>
                </c:pt>
                <c:pt idx="8">
                  <c:v>8.16078635625E7</c:v>
                </c:pt>
                <c:pt idx="9">
                  <c:v>4.080393178125E7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2166432"/>
        <c:axId val="1832406784"/>
      </c:lineChart>
      <c:catAx>
        <c:axId val="183216643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832406784"/>
        <c:crosses val="autoZero"/>
        <c:auto val="1"/>
        <c:lblAlgn val="ctr"/>
        <c:lblOffset val="100"/>
        <c:noMultiLvlLbl val="0"/>
      </c:catAx>
      <c:valAx>
        <c:axId val="1832406784"/>
        <c:scaling>
          <c:logBase val="10.0"/>
          <c:orientation val="minMax"/>
          <c:min val="1.0E7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0.0121951219512195"/>
              <c:y val="0.32859142607174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832166432"/>
        <c:crosses val="autoZero"/>
        <c:crossBetween val="between"/>
        <c:dispUnits>
          <c:builtInUnit val="millions"/>
        </c:dispUnits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89842799713543"/>
          <c:y val="0.0376248906386702"/>
          <c:w val="0.671492946056925"/>
          <c:h val="0.729081802274716"/>
        </c:manualLayout>
      </c:layout>
      <c:barChart>
        <c:barDir val="col"/>
        <c:grouping val="clustered"/>
        <c:varyColors val="0"/>
        <c:ser>
          <c:idx val="1"/>
          <c:order val="0"/>
          <c:tx>
            <c:v>Caffe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'[data.xlsx]imagenet mmap analysis'!$B$3:$F$3</c:f>
              <c:numCache>
                <c:formatCode>General</c:formatCode>
                <c:ptCount val="5"/>
                <c:pt idx="0">
                  <c:v>1.87770816E8</c:v>
                </c:pt>
                <c:pt idx="1">
                  <c:v>1.7534419712E8</c:v>
                </c:pt>
                <c:pt idx="2">
                  <c:v>1.7170888576E8</c:v>
                </c:pt>
                <c:pt idx="3">
                  <c:v>1.6477880064E8</c:v>
                </c:pt>
                <c:pt idx="4">
                  <c:v>1.6623931904E8</c:v>
                </c:pt>
              </c:numCache>
            </c:numRef>
          </c:val>
        </c:ser>
        <c:ser>
          <c:idx val="0"/>
          <c:order val="1"/>
          <c:tx>
            <c:v>Caffe-LMDBIO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'[data.xlsx]imagenet mmap analysis'!$B$39:$F$39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mmap analysis'!$B$41:$F$41</c:f>
              <c:numCache>
                <c:formatCode>General</c:formatCode>
                <c:ptCount val="5"/>
                <c:pt idx="0">
                  <c:v>271258.56</c:v>
                </c:pt>
                <c:pt idx="1">
                  <c:v>441653.76</c:v>
                </c:pt>
                <c:pt idx="2">
                  <c:v>746426.88</c:v>
                </c:pt>
                <c:pt idx="3">
                  <c:v>1.107648E6</c:v>
                </c:pt>
                <c:pt idx="4">
                  <c:v>1.80320768E6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2147190368"/>
        <c:axId val="-2146725280"/>
      </c:barChart>
      <c:catAx>
        <c:axId val="-21471903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46725280"/>
        <c:crosses val="autoZero"/>
        <c:auto val="1"/>
        <c:lblAlgn val="ctr"/>
        <c:lblOffset val="100"/>
        <c:noMultiLvlLbl val="0"/>
      </c:catAx>
      <c:valAx>
        <c:axId val="-2146725280"/>
        <c:scaling>
          <c:orientation val="minMax"/>
          <c:max val="2.5E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Context Switches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47190368"/>
        <c:crosses val="autoZero"/>
        <c:crossBetween val="between"/>
        <c:dispUnits>
          <c:builtInUnit val="m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838320026614"/>
          <c:y val="0.0387904636920385"/>
          <c:w val="0.731877792677648"/>
          <c:h val="0.635416666666667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'[data.xlsx]cifar init analysis'!$B$2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analysis'!$C$2:$L$2</c:f>
              <c:numCache>
                <c:formatCode>General</c:formatCode>
                <c:ptCount val="10"/>
                <c:pt idx="0">
                  <c:v>3.93468E7</c:v>
                </c:pt>
                <c:pt idx="1">
                  <c:v>5.61986E8</c:v>
                </c:pt>
                <c:pt idx="2">
                  <c:v>9.62403E8</c:v>
                </c:pt>
                <c:pt idx="3">
                  <c:v>1.58881E9</c:v>
                </c:pt>
                <c:pt idx="4">
                  <c:v>9.46336875E8</c:v>
                </c:pt>
                <c:pt idx="5">
                  <c:v>2.584045E8</c:v>
                </c:pt>
                <c:pt idx="6">
                  <c:v>4.58545E8</c:v>
                </c:pt>
                <c:pt idx="7">
                  <c:v>3.48605E8</c:v>
                </c:pt>
                <c:pt idx="8">
                  <c:v>4.46834E8</c:v>
                </c:pt>
                <c:pt idx="9">
                  <c:v>5.65009E8</c:v>
                </c:pt>
              </c:numCache>
            </c:numRef>
          </c:val>
        </c:ser>
        <c:ser>
          <c:idx val="1"/>
          <c:order val="1"/>
          <c:tx>
            <c:strRef>
              <c:f>'[data.xlsx]cifar init analysis'!$B$3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analysis'!$C$3:$L$3</c:f>
              <c:numCache>
                <c:formatCode>General</c:formatCode>
                <c:ptCount val="10"/>
                <c:pt idx="0">
                  <c:v>4.69182E7</c:v>
                </c:pt>
                <c:pt idx="1">
                  <c:v>2.33317E7</c:v>
                </c:pt>
                <c:pt idx="2">
                  <c:v>1.1833475E7</c:v>
                </c:pt>
                <c:pt idx="3">
                  <c:v>6.14823E6</c:v>
                </c:pt>
                <c:pt idx="4">
                  <c:v>3.26506E6</c:v>
                </c:pt>
                <c:pt idx="5">
                  <c:v>1.64462E6</c:v>
                </c:pt>
                <c:pt idx="6">
                  <c:v>835047.0</c:v>
                </c:pt>
                <c:pt idx="7">
                  <c:v>423364.0</c:v>
                </c:pt>
                <c:pt idx="8">
                  <c:v>219651.0</c:v>
                </c:pt>
                <c:pt idx="9">
                  <c:v>118647.0</c:v>
                </c:pt>
              </c:numCache>
            </c:numRef>
          </c:val>
        </c:ser>
        <c:ser>
          <c:idx val="2"/>
          <c:order val="2"/>
          <c:tx>
            <c:strRef>
              <c:f>'[data.xlsx]cifar init analysis'!$B$4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analysis'!$C$4:$L$4</c:f>
              <c:numCache>
                <c:formatCode>General</c:formatCode>
                <c:ptCount val="10"/>
                <c:pt idx="0">
                  <c:v>9.0955532E9</c:v>
                </c:pt>
                <c:pt idx="1">
                  <c:v>4.508044E9</c:v>
                </c:pt>
                <c:pt idx="2">
                  <c:v>2.311427E9</c:v>
                </c:pt>
                <c:pt idx="3">
                  <c:v>1.19626E9</c:v>
                </c:pt>
                <c:pt idx="4">
                  <c:v>6.26175E8</c:v>
                </c:pt>
                <c:pt idx="5">
                  <c:v>3.214555E8</c:v>
                </c:pt>
                <c:pt idx="6">
                  <c:v>1.67692E8</c:v>
                </c:pt>
                <c:pt idx="7">
                  <c:v>8.5335E7</c:v>
                </c:pt>
                <c:pt idx="8">
                  <c:v>4.3493E7</c:v>
                </c:pt>
                <c:pt idx="9">
                  <c:v>2.305E7</c:v>
                </c:pt>
              </c:numCache>
            </c:numRef>
          </c:val>
        </c:ser>
        <c:ser>
          <c:idx val="3"/>
          <c:order val="3"/>
          <c:tx>
            <c:strRef>
              <c:f>'[data.xlsx]cifar init analysis'!$B$5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analysis'!$C$5:$L$5</c:f>
              <c:numCache>
                <c:formatCode>General</c:formatCode>
                <c:ptCount val="10"/>
                <c:pt idx="0">
                  <c:v>1.17096E10</c:v>
                </c:pt>
                <c:pt idx="1">
                  <c:v>5.82256E9</c:v>
                </c:pt>
                <c:pt idx="2">
                  <c:v>2.93151E9</c:v>
                </c:pt>
                <c:pt idx="3">
                  <c:v>1.52564375E9</c:v>
                </c:pt>
                <c:pt idx="4">
                  <c:v>8.09997E8</c:v>
                </c:pt>
                <c:pt idx="5">
                  <c:v>4.05362E8</c:v>
                </c:pt>
                <c:pt idx="6">
                  <c:v>2.03854E8</c:v>
                </c:pt>
                <c:pt idx="7">
                  <c:v>1.02095E8</c:v>
                </c:pt>
                <c:pt idx="8">
                  <c:v>5.14115E7</c:v>
                </c:pt>
                <c:pt idx="9">
                  <c:v>2.61932E7</c:v>
                </c:pt>
              </c:numCache>
            </c:numRef>
          </c:val>
        </c:ser>
        <c:ser>
          <c:idx val="4"/>
          <c:order val="4"/>
          <c:tx>
            <c:strRef>
              <c:f>'[data.xlsx]cifar init analysis'!$B$6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analysis'!$C$6:$L$6</c:f>
              <c:numCache>
                <c:formatCode>General</c:formatCode>
                <c:ptCount val="10"/>
                <c:pt idx="0">
                  <c:v>10945.7</c:v>
                </c:pt>
                <c:pt idx="1">
                  <c:v>2.39459E7</c:v>
                </c:pt>
                <c:pt idx="2">
                  <c:v>6.47974E7</c:v>
                </c:pt>
                <c:pt idx="3">
                  <c:v>1.79379925E8</c:v>
                </c:pt>
                <c:pt idx="4">
                  <c:v>1.94833E8</c:v>
                </c:pt>
                <c:pt idx="5">
                  <c:v>1.46964E8</c:v>
                </c:pt>
                <c:pt idx="6">
                  <c:v>2.32938E8</c:v>
                </c:pt>
                <c:pt idx="7">
                  <c:v>1.88068E8</c:v>
                </c:pt>
                <c:pt idx="8">
                  <c:v>1.65845E8</c:v>
                </c:pt>
                <c:pt idx="9">
                  <c:v>1.54752E8</c:v>
                </c:pt>
              </c:numCache>
            </c:numRef>
          </c:val>
        </c:ser>
        <c:ser>
          <c:idx val="5"/>
          <c:order val="5"/>
          <c:tx>
            <c:strRef>
              <c:f>'[data.xlsx]cifar init analysis'!$B$7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analysis'!$C$7:$L$7</c:f>
              <c:numCache>
                <c:formatCode>General</c:formatCode>
                <c:ptCount val="10"/>
                <c:pt idx="0">
                  <c:v>203.0</c:v>
                </c:pt>
                <c:pt idx="1">
                  <c:v>368386.0</c:v>
                </c:pt>
                <c:pt idx="2">
                  <c:v>493889.0</c:v>
                </c:pt>
                <c:pt idx="3">
                  <c:v>588391.0</c:v>
                </c:pt>
                <c:pt idx="4">
                  <c:v>811720.0</c:v>
                </c:pt>
                <c:pt idx="5">
                  <c:v>1.47128E6</c:v>
                </c:pt>
                <c:pt idx="6">
                  <c:v>6.50754E6</c:v>
                </c:pt>
                <c:pt idx="7">
                  <c:v>1.8336E7</c:v>
                </c:pt>
                <c:pt idx="8">
                  <c:v>2.94145E7</c:v>
                </c:pt>
                <c:pt idx="9">
                  <c:v>4.56384E7</c:v>
                </c:pt>
              </c:numCache>
            </c:numRef>
          </c:val>
        </c:ser>
        <c:ser>
          <c:idx val="6"/>
          <c:order val="6"/>
          <c:tx>
            <c:strRef>
              <c:f>'[data.xlsx]cifar init analysis'!$B$8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analysis'!$C$8:$L$8</c:f>
              <c:numCache>
                <c:formatCode>General</c:formatCode>
                <c:ptCount val="10"/>
                <c:pt idx="0">
                  <c:v>152984.0</c:v>
                </c:pt>
                <c:pt idx="1">
                  <c:v>134051.0</c:v>
                </c:pt>
                <c:pt idx="2">
                  <c:v>144763.0</c:v>
                </c:pt>
                <c:pt idx="3">
                  <c:v>148618.0</c:v>
                </c:pt>
                <c:pt idx="4">
                  <c:v>211824.0</c:v>
                </c:pt>
                <c:pt idx="5">
                  <c:v>232372.0</c:v>
                </c:pt>
                <c:pt idx="6">
                  <c:v>273737.0</c:v>
                </c:pt>
                <c:pt idx="7">
                  <c:v>274481.0</c:v>
                </c:pt>
                <c:pt idx="8">
                  <c:v>272934.0</c:v>
                </c:pt>
                <c:pt idx="9">
                  <c:v>271725.0</c:v>
                </c:pt>
              </c:numCache>
            </c:numRef>
          </c:val>
        </c:ser>
        <c:ser>
          <c:idx val="7"/>
          <c:order val="7"/>
          <c:tx>
            <c:strRef>
              <c:f>'[data.xlsx]cifar init analysis'!$B$9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analysis'!$C$9:$L$9</c:f>
              <c:numCache>
                <c:formatCode>General</c:formatCode>
                <c:ptCount val="10"/>
                <c:pt idx="0">
                  <c:v>30739.3</c:v>
                </c:pt>
                <c:pt idx="1">
                  <c:v>30242.2</c:v>
                </c:pt>
                <c:pt idx="2">
                  <c:v>30484.6</c:v>
                </c:pt>
                <c:pt idx="3">
                  <c:v>31942.6</c:v>
                </c:pt>
                <c:pt idx="4">
                  <c:v>38241.1</c:v>
                </c:pt>
                <c:pt idx="5">
                  <c:v>38917.4</c:v>
                </c:pt>
                <c:pt idx="6">
                  <c:v>39962.5</c:v>
                </c:pt>
                <c:pt idx="7">
                  <c:v>40451.6</c:v>
                </c:pt>
                <c:pt idx="8">
                  <c:v>40762.1</c:v>
                </c:pt>
                <c:pt idx="9">
                  <c:v>40638.1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35174960"/>
        <c:axId val="1827895664"/>
      </c:barChart>
      <c:catAx>
        <c:axId val="21351749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827895664"/>
        <c:crosses val="autoZero"/>
        <c:auto val="1"/>
        <c:lblAlgn val="ctr"/>
        <c:lblOffset val="100"/>
        <c:noMultiLvlLbl val="0"/>
      </c:catAx>
      <c:valAx>
        <c:axId val="18278956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Execution Time Breakdown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35174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17269369106639"/>
          <c:y val="0.822509477981919"/>
          <c:w val="0.948273063089336"/>
          <c:h val="0.1612868183143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2574434055118"/>
          <c:y val="0.0313540755322251"/>
          <c:w val="0.807363845144357"/>
          <c:h val="0.8272880212890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'[data.xlsx]cifar mmap analysis'!$A$3</c:f>
              <c:strCache>
                <c:ptCount val="1"/>
                <c:pt idx="0">
                  <c:v>Total context switches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'[data.xlsx]cifar mmap analysis'!$B$1:$K$1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mmap analysis'!$B$3:$K$3</c:f>
              <c:numCache>
                <c:formatCode>General</c:formatCode>
                <c:ptCount val="10"/>
                <c:pt idx="0">
                  <c:v>145794.0</c:v>
                </c:pt>
                <c:pt idx="1">
                  <c:v>4.1836686E6</c:v>
                </c:pt>
                <c:pt idx="2">
                  <c:v>2.032120532E7</c:v>
                </c:pt>
                <c:pt idx="3">
                  <c:v>4.484377064E7</c:v>
                </c:pt>
                <c:pt idx="4">
                  <c:v>7.47609808E7</c:v>
                </c:pt>
                <c:pt idx="5">
                  <c:v>8.0908352E7</c:v>
                </c:pt>
                <c:pt idx="6">
                  <c:v>8.5222208E7</c:v>
                </c:pt>
                <c:pt idx="7">
                  <c:v>9.5448064E7</c:v>
                </c:pt>
                <c:pt idx="8">
                  <c:v>1.1155456E8</c:v>
                </c:pt>
                <c:pt idx="9">
                  <c:v>1.43040512E8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27849680"/>
        <c:axId val="2135538880"/>
      </c:barChart>
      <c:catAx>
        <c:axId val="18278496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35538880"/>
        <c:crosses val="autoZero"/>
        <c:auto val="1"/>
        <c:lblAlgn val="ctr"/>
        <c:lblOffset val="100"/>
        <c:noMultiLvlLbl val="0"/>
      </c:catAx>
      <c:valAx>
        <c:axId val="21355388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Context Switches</a:t>
                </a:r>
              </a:p>
            </c:rich>
          </c:tx>
          <c:layout>
            <c:manualLayout>
              <c:xMode val="edge"/>
              <c:yMode val="edge"/>
              <c:x val="0.015570987654321"/>
              <c:y val="0.33027577282006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827849680"/>
        <c:crosses val="autoZero"/>
        <c:crossBetween val="between"/>
        <c:dispUnits>
          <c:builtInUnit val="m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'[data.xlsx]cifar mmap analysis'!$A$5</c:f>
              <c:strCache>
                <c:ptCount val="1"/>
                <c:pt idx="0">
                  <c:v>User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'[data.xlsx]cifar mmap analysis'!$B$1:$K$1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mmap analysis'!$B$5:$K$5</c:f>
              <c:numCache>
                <c:formatCode>General</c:formatCode>
                <c:ptCount val="10"/>
                <c:pt idx="0">
                  <c:v>8.75301E6</c:v>
                </c:pt>
                <c:pt idx="1">
                  <c:v>2.0369226E7</c:v>
                </c:pt>
                <c:pt idx="2">
                  <c:v>2.919254E7</c:v>
                </c:pt>
                <c:pt idx="3">
                  <c:v>3.0734682E7</c:v>
                </c:pt>
                <c:pt idx="4">
                  <c:v>2.276987E7</c:v>
                </c:pt>
                <c:pt idx="5">
                  <c:v>1.012496E7</c:v>
                </c:pt>
                <c:pt idx="6">
                  <c:v>7.974545E6</c:v>
                </c:pt>
                <c:pt idx="7">
                  <c:v>5.81779E6</c:v>
                </c:pt>
                <c:pt idx="8">
                  <c:v>5.4429E6</c:v>
                </c:pt>
                <c:pt idx="9">
                  <c:v>5.062E6</c:v>
                </c:pt>
              </c:numCache>
            </c:numRef>
          </c:val>
        </c:ser>
        <c:ser>
          <c:idx val="1"/>
          <c:order val="1"/>
          <c:tx>
            <c:strRef>
              <c:f>'[data.xlsx]cifar mmap analysis'!$A$6</c:f>
              <c:strCache>
                <c:ptCount val="1"/>
                <c:pt idx="0">
                  <c:v>Kernel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'[data.xlsx]cifar mmap analysis'!$B$1:$K$1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mmap analysis'!$B$6:$K$6</c:f>
              <c:numCache>
                <c:formatCode>General</c:formatCode>
                <c:ptCount val="10"/>
                <c:pt idx="0">
                  <c:v>2.8331033E7</c:v>
                </c:pt>
                <c:pt idx="1">
                  <c:v>5.0135035E7</c:v>
                </c:pt>
                <c:pt idx="2">
                  <c:v>4.8585945E7</c:v>
                </c:pt>
                <c:pt idx="3">
                  <c:v>4.98034213E7</c:v>
                </c:pt>
                <c:pt idx="4">
                  <c:v>5.2836012E7</c:v>
                </c:pt>
                <c:pt idx="5">
                  <c:v>2.50392E7</c:v>
                </c:pt>
                <c:pt idx="6">
                  <c:v>1.3622185E7</c:v>
                </c:pt>
                <c:pt idx="7">
                  <c:v>7.686E6</c:v>
                </c:pt>
                <c:pt idx="8">
                  <c:v>4.84249E6</c:v>
                </c:pt>
                <c:pt idx="9">
                  <c:v>3.18135E6</c:v>
                </c:pt>
              </c:numCache>
            </c:numRef>
          </c:val>
        </c:ser>
        <c:ser>
          <c:idx val="2"/>
          <c:order val="2"/>
          <c:tx>
            <c:strRef>
              <c:f>'[data.xlsx]cifar mmap analysis'!$A$7</c:f>
              <c:strCache>
                <c:ptCount val="1"/>
                <c:pt idx="0">
                  <c:v>Sleep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'[data.xlsx]cifar mmap analysis'!$B$1:$K$1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mmap analysis'!$B$7:$K$7</c:f>
              <c:numCache>
                <c:formatCode>General</c:formatCode>
                <c:ptCount val="10"/>
                <c:pt idx="0">
                  <c:v>2.68295E6</c:v>
                </c:pt>
                <c:pt idx="1">
                  <c:v>4.915668E8</c:v>
                </c:pt>
                <c:pt idx="2">
                  <c:v>8.84871E8</c:v>
                </c:pt>
                <c:pt idx="3">
                  <c:v>1.422895E9</c:v>
                </c:pt>
                <c:pt idx="4">
                  <c:v>7.927082E8</c:v>
                </c:pt>
                <c:pt idx="5">
                  <c:v>2.154115E8</c:v>
                </c:pt>
                <c:pt idx="6">
                  <c:v>4.346261E8</c:v>
                </c:pt>
                <c:pt idx="7">
                  <c:v>3.35180525E8</c:v>
                </c:pt>
                <c:pt idx="8">
                  <c:v>4.369792E8</c:v>
                </c:pt>
                <c:pt idx="9">
                  <c:v>5.57222E8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15798800"/>
        <c:axId val="-2105707776"/>
      </c:barChart>
      <c:catAx>
        <c:axId val="21157988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05707776"/>
        <c:crosses val="autoZero"/>
        <c:auto val="1"/>
        <c:lblAlgn val="ctr"/>
        <c:lblOffset val="100"/>
        <c:noMultiLvlLbl val="0"/>
      </c:catAx>
      <c:valAx>
        <c:axId val="-2105707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Read Time Breakdown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15798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65372922134733"/>
          <c:y val="0.882735037218708"/>
          <c:w val="0.758143044619423"/>
          <c:h val="0.068084634912439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345500950469"/>
          <c:y val="0.0387904636920385"/>
          <c:w val="0.790979460278869"/>
          <c:h val="0.677083333333333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'[data.xlsx]cifar init analysis'!$B$44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analysis'!$C$44:$L$44</c:f>
              <c:numCache>
                <c:formatCode>General</c:formatCode>
                <c:ptCount val="10"/>
                <c:pt idx="0">
                  <c:v>3.49571E7</c:v>
                </c:pt>
                <c:pt idx="1">
                  <c:v>3.11786E7</c:v>
                </c:pt>
                <c:pt idx="2">
                  <c:v>3.18308E7</c:v>
                </c:pt>
                <c:pt idx="3">
                  <c:v>3.26261E7</c:v>
                </c:pt>
                <c:pt idx="4">
                  <c:v>5.22535E7</c:v>
                </c:pt>
                <c:pt idx="5">
                  <c:v>7.8605E7</c:v>
                </c:pt>
                <c:pt idx="6">
                  <c:v>1.47147875E8</c:v>
                </c:pt>
                <c:pt idx="7">
                  <c:v>1.41538E8</c:v>
                </c:pt>
                <c:pt idx="8">
                  <c:v>1.84768E8</c:v>
                </c:pt>
                <c:pt idx="9">
                  <c:v>2.5123E8</c:v>
                </c:pt>
              </c:numCache>
            </c:numRef>
          </c:val>
        </c:ser>
        <c:ser>
          <c:idx val="1"/>
          <c:order val="1"/>
          <c:tx>
            <c:strRef>
              <c:f>'[data.xlsx]cifar init analysis'!$B$45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analysis'!$C$45:$L$45</c:f>
              <c:numCache>
                <c:formatCode>General</c:formatCode>
                <c:ptCount val="10"/>
                <c:pt idx="0">
                  <c:v>4.8302E7</c:v>
                </c:pt>
                <c:pt idx="1">
                  <c:v>2.39946E7</c:v>
                </c:pt>
                <c:pt idx="2">
                  <c:v>1.225125E7</c:v>
                </c:pt>
                <c:pt idx="3">
                  <c:v>6.32757E6</c:v>
                </c:pt>
                <c:pt idx="4">
                  <c:v>3.31864E6</c:v>
                </c:pt>
                <c:pt idx="5">
                  <c:v>1.65308E6</c:v>
                </c:pt>
                <c:pt idx="6">
                  <c:v>828919.0</c:v>
                </c:pt>
                <c:pt idx="7">
                  <c:v>418063.0</c:v>
                </c:pt>
                <c:pt idx="8">
                  <c:v>216926.0</c:v>
                </c:pt>
                <c:pt idx="9">
                  <c:v>114034.0</c:v>
                </c:pt>
              </c:numCache>
            </c:numRef>
          </c:val>
        </c:ser>
        <c:ser>
          <c:idx val="2"/>
          <c:order val="2"/>
          <c:tx>
            <c:strRef>
              <c:f>'[data.xlsx]cifar init analysis'!$B$46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analysis'!$C$46:$L$46</c:f>
              <c:numCache>
                <c:formatCode>General</c:formatCode>
                <c:ptCount val="10"/>
                <c:pt idx="0">
                  <c:v>9.1464029E9</c:v>
                </c:pt>
                <c:pt idx="1">
                  <c:v>4.5033114E9</c:v>
                </c:pt>
                <c:pt idx="2">
                  <c:v>2.2891992E9</c:v>
                </c:pt>
                <c:pt idx="3">
                  <c:v>1.1799639E9</c:v>
                </c:pt>
                <c:pt idx="4">
                  <c:v>6.342185E8</c:v>
                </c:pt>
                <c:pt idx="5">
                  <c:v>3.14931E8</c:v>
                </c:pt>
                <c:pt idx="6">
                  <c:v>1.56796125E8</c:v>
                </c:pt>
                <c:pt idx="7">
                  <c:v>7.9079E7</c:v>
                </c:pt>
                <c:pt idx="8">
                  <c:v>3.9848E7</c:v>
                </c:pt>
                <c:pt idx="9">
                  <c:v>2.0204E7</c:v>
                </c:pt>
              </c:numCache>
            </c:numRef>
          </c:val>
        </c:ser>
        <c:ser>
          <c:idx val="3"/>
          <c:order val="3"/>
          <c:tx>
            <c:strRef>
              <c:f>'[data.xlsx]cifar init analysis'!$B$47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analysis'!$C$47:$L$47</c:f>
              <c:numCache>
                <c:formatCode>General</c:formatCode>
                <c:ptCount val="10"/>
                <c:pt idx="0">
                  <c:v>1.17331E10</c:v>
                </c:pt>
                <c:pt idx="1">
                  <c:v>5.82118E9</c:v>
                </c:pt>
                <c:pt idx="2">
                  <c:v>2.94754E9</c:v>
                </c:pt>
                <c:pt idx="3">
                  <c:v>1.51649E9</c:v>
                </c:pt>
                <c:pt idx="4">
                  <c:v>8.29189E8</c:v>
                </c:pt>
                <c:pt idx="5">
                  <c:v>4.13914125E8</c:v>
                </c:pt>
                <c:pt idx="6">
                  <c:v>2.0494E8</c:v>
                </c:pt>
                <c:pt idx="7">
                  <c:v>1.01844E8</c:v>
                </c:pt>
                <c:pt idx="8">
                  <c:v>5.05831E7</c:v>
                </c:pt>
                <c:pt idx="9">
                  <c:v>2.555865E7</c:v>
                </c:pt>
              </c:numCache>
            </c:numRef>
          </c:val>
        </c:ser>
        <c:ser>
          <c:idx val="4"/>
          <c:order val="4"/>
          <c:tx>
            <c:strRef>
              <c:f>'[data.xlsx]cifar init analysis'!$B$48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analysis'!$C$48:$L$48</c:f>
              <c:numCache>
                <c:formatCode>General</c:formatCode>
                <c:ptCount val="10"/>
                <c:pt idx="0">
                  <c:v>10238.7</c:v>
                </c:pt>
                <c:pt idx="1">
                  <c:v>1.78016E7</c:v>
                </c:pt>
                <c:pt idx="2">
                  <c:v>5.81602E7</c:v>
                </c:pt>
                <c:pt idx="3">
                  <c:v>4.03385E7</c:v>
                </c:pt>
                <c:pt idx="4">
                  <c:v>3.00047E7</c:v>
                </c:pt>
                <c:pt idx="5">
                  <c:v>4.0338E7</c:v>
                </c:pt>
                <c:pt idx="6">
                  <c:v>9.9194E7</c:v>
                </c:pt>
                <c:pt idx="7">
                  <c:v>1.1344E8</c:v>
                </c:pt>
                <c:pt idx="8">
                  <c:v>2.39825E8</c:v>
                </c:pt>
                <c:pt idx="9">
                  <c:v>3.701655E8</c:v>
                </c:pt>
              </c:numCache>
            </c:numRef>
          </c:val>
        </c:ser>
        <c:ser>
          <c:idx val="5"/>
          <c:order val="5"/>
          <c:tx>
            <c:strRef>
              <c:f>'[data.xlsx]cifar init analysis'!$B$49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analysis'!$C$49:$L$49</c:f>
              <c:numCache>
                <c:formatCode>General</c:formatCode>
                <c:ptCount val="10"/>
                <c:pt idx="0">
                  <c:v>178.333</c:v>
                </c:pt>
                <c:pt idx="1">
                  <c:v>558377.0</c:v>
                </c:pt>
                <c:pt idx="2">
                  <c:v>652961.0</c:v>
                </c:pt>
                <c:pt idx="3">
                  <c:v>736658.0</c:v>
                </c:pt>
                <c:pt idx="4">
                  <c:v>919634.0</c:v>
                </c:pt>
                <c:pt idx="5">
                  <c:v>1.22083E6</c:v>
                </c:pt>
                <c:pt idx="6">
                  <c:v>1.77149E6</c:v>
                </c:pt>
                <c:pt idx="7">
                  <c:v>2.589685E6</c:v>
                </c:pt>
                <c:pt idx="8">
                  <c:v>4.43103E6</c:v>
                </c:pt>
                <c:pt idx="9">
                  <c:v>7.146885E6</c:v>
                </c:pt>
              </c:numCache>
            </c:numRef>
          </c:val>
        </c:ser>
        <c:ser>
          <c:idx val="6"/>
          <c:order val="6"/>
          <c:tx>
            <c:strRef>
              <c:f>'[data.xlsx]cifar init analysis'!$B$50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analysis'!$C$50:$L$50</c:f>
              <c:numCache>
                <c:formatCode>General</c:formatCode>
                <c:ptCount val="10"/>
                <c:pt idx="0">
                  <c:v>152501.0</c:v>
                </c:pt>
                <c:pt idx="1">
                  <c:v>133717.0</c:v>
                </c:pt>
                <c:pt idx="2">
                  <c:v>155197.0</c:v>
                </c:pt>
                <c:pt idx="3">
                  <c:v>142014.0</c:v>
                </c:pt>
                <c:pt idx="4">
                  <c:v>205586.0</c:v>
                </c:pt>
                <c:pt idx="5">
                  <c:v>206111.0</c:v>
                </c:pt>
                <c:pt idx="6">
                  <c:v>214975.0</c:v>
                </c:pt>
                <c:pt idx="7">
                  <c:v>227323.0</c:v>
                </c:pt>
                <c:pt idx="8">
                  <c:v>264676.0</c:v>
                </c:pt>
                <c:pt idx="9">
                  <c:v>269604.0</c:v>
                </c:pt>
              </c:numCache>
            </c:numRef>
          </c:val>
        </c:ser>
        <c:ser>
          <c:idx val="7"/>
          <c:order val="7"/>
          <c:tx>
            <c:strRef>
              <c:f>'[data.xlsx]cifar init analysis'!$B$51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'[data.xlsx]cifar init analysis'!$C$1:$L$1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analysis'!$C$51:$L$51</c:f>
              <c:numCache>
                <c:formatCode>General</c:formatCode>
                <c:ptCount val="10"/>
                <c:pt idx="0">
                  <c:v>30910.7</c:v>
                </c:pt>
                <c:pt idx="1">
                  <c:v>30375.0</c:v>
                </c:pt>
                <c:pt idx="2">
                  <c:v>30442.5</c:v>
                </c:pt>
                <c:pt idx="3">
                  <c:v>31681.9</c:v>
                </c:pt>
                <c:pt idx="4">
                  <c:v>38660.7</c:v>
                </c:pt>
                <c:pt idx="5">
                  <c:v>38777.4</c:v>
                </c:pt>
                <c:pt idx="6">
                  <c:v>38876.6</c:v>
                </c:pt>
                <c:pt idx="7">
                  <c:v>39706.1</c:v>
                </c:pt>
                <c:pt idx="8">
                  <c:v>40645.9</c:v>
                </c:pt>
                <c:pt idx="9">
                  <c:v>40890.5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832050096"/>
        <c:axId val="2135103424"/>
      </c:barChart>
      <c:catAx>
        <c:axId val="18320500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35103424"/>
        <c:crosses val="autoZero"/>
        <c:auto val="1"/>
        <c:lblAlgn val="ctr"/>
        <c:lblOffset val="100"/>
        <c:noMultiLvlLbl val="0"/>
      </c:catAx>
      <c:valAx>
        <c:axId val="2135103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Execution Time Breakdown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832050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"/>
          <c:y val="0.827139107611548"/>
          <c:w val="0.986798188172841"/>
          <c:h val="0.1543423738699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6378560318849"/>
          <c:y val="0.0387904636920385"/>
          <c:w val="0.647003772965879"/>
          <c:h val="0.683465113735783"/>
        </c:manualLayout>
      </c:layout>
      <c:barChart>
        <c:barDir val="col"/>
        <c:grouping val="clustered"/>
        <c:varyColors val="0"/>
        <c:ser>
          <c:idx val="2"/>
          <c:order val="2"/>
          <c:tx>
            <c:v>Factor of Improvement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-0.00925925925925931"/>
                  <c:y val="0.0162037037037037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15432098765432"/>
                  <c:y val="0.0023148148148148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6"/>
              <c:layout>
                <c:manualLayout>
                  <c:x val="-0.0108024691358025"/>
                  <c:y val="-0.0115740740740741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7"/>
              <c:layout>
                <c:manualLayout>
                  <c:x val="0.00771604938271605"/>
                  <c:y val="0.0231481481481481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'[data.xlsx]cifar init analysis'!$C$53:$L$53</c:f>
              <c:numCache>
                <c:formatCode>General</c:formatCode>
                <c:ptCount val="10"/>
                <c:pt idx="0">
                  <c:v>0.996596722460522</c:v>
                </c:pt>
                <c:pt idx="1">
                  <c:v>1.052144813626674</c:v>
                </c:pt>
                <c:pt idx="2">
                  <c:v>1.176563995075399</c:v>
                </c:pt>
                <c:pt idx="3">
                  <c:v>1.619577711484969</c:v>
                </c:pt>
                <c:pt idx="4">
                  <c:v>1.665433463474994</c:v>
                </c:pt>
                <c:pt idx="5">
                  <c:v>1.334544540855948</c:v>
                </c:pt>
                <c:pt idx="6">
                  <c:v>1.752543376001251</c:v>
                </c:pt>
                <c:pt idx="7">
                  <c:v>1.692209214058677</c:v>
                </c:pt>
                <c:pt idx="8">
                  <c:v>1.418391219400009</c:v>
                </c:pt>
                <c:pt idx="9">
                  <c:v>1.20800044075733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41544128"/>
        <c:axId val="1990958448"/>
      </c:barChart>
      <c:lineChart>
        <c:grouping val="standard"/>
        <c:varyColors val="0"/>
        <c:ser>
          <c:idx val="0"/>
          <c:order val="0"/>
          <c:tx>
            <c:strRef>
              <c:f>'[data.xlsx]cifar init analysis'!$B$52</c:f>
              <c:strCache>
                <c:ptCount val="1"/>
                <c:pt idx="0">
                  <c:v>Caffe-LMDBIO</c:v>
                </c:pt>
              </c:strCache>
            </c:strRef>
          </c:tx>
          <c:spPr>
            <a:ln w="50800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none"/>
          </c:marker>
          <c:cat>
            <c:numRef>
              <c:f>'[data.xlsx]cifar init analysis'!$C$43:$L$43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analysis'!$C$52:$L$52</c:f>
              <c:numCache>
                <c:formatCode>General</c:formatCode>
                <c:ptCount val="10"/>
                <c:pt idx="0">
                  <c:v>2.0962955828733E10</c:v>
                </c:pt>
                <c:pt idx="1">
                  <c:v>1.0398188669E10</c:v>
                </c:pt>
                <c:pt idx="2">
                  <c:v>5.3398200505E9</c:v>
                </c:pt>
                <c:pt idx="3">
                  <c:v>2.7766564239E9</c:v>
                </c:pt>
                <c:pt idx="4">
                  <c:v>1.5501482207E9</c:v>
                </c:pt>
                <c:pt idx="5">
                  <c:v>8.509069234E8</c:v>
                </c:pt>
                <c:pt idx="6">
                  <c:v>6.109322606E8</c:v>
                </c:pt>
                <c:pt idx="7">
                  <c:v>4.391757771E8</c:v>
                </c:pt>
                <c:pt idx="8">
                  <c:v>5.199773779E8</c:v>
                </c:pt>
                <c:pt idx="9">
                  <c:v>6.747295635E8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'[data.xlsx]cifar init analysis'!$B$10</c:f>
              <c:strCache>
                <c:ptCount val="1"/>
                <c:pt idx="0">
                  <c:v>Caffe</c:v>
                </c:pt>
              </c:strCache>
            </c:strRef>
          </c:tx>
          <c:spPr>
            <a:ln w="508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'[data.xlsx]cifar init analysis'!$C$43:$L$43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init analysis'!$C$10:$L$10</c:f>
              <c:numCache>
                <c:formatCode>General</c:formatCode>
                <c:ptCount val="10"/>
                <c:pt idx="0">
                  <c:v>2.0891613072E10</c:v>
                </c:pt>
                <c:pt idx="1">
                  <c:v>1.09404002792E10</c:v>
                </c:pt>
                <c:pt idx="2">
                  <c:v>6.2826400116E9</c:v>
                </c:pt>
                <c:pt idx="3">
                  <c:v>4.4970108566E9</c:v>
                </c:pt>
                <c:pt idx="4">
                  <c:v>2.5816687201E9</c:v>
                </c:pt>
                <c:pt idx="5">
                  <c:v>1.1355731894E9</c:v>
                </c:pt>
                <c:pt idx="6">
                  <c:v>1.0706852865E9</c:v>
                </c:pt>
                <c:pt idx="7">
                  <c:v>7.431772966E8</c:v>
                </c:pt>
                <c:pt idx="8">
                  <c:v>7.375313471E8</c:v>
                </c:pt>
                <c:pt idx="9">
                  <c:v>8.150736101E8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90457664"/>
        <c:axId val="1990551568"/>
      </c:lineChart>
      <c:catAx>
        <c:axId val="19904576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990551568"/>
        <c:crosses val="autoZero"/>
        <c:auto val="1"/>
        <c:lblAlgn val="ctr"/>
        <c:lblOffset val="100"/>
        <c:noMultiLvlLbl val="0"/>
      </c:catAx>
      <c:valAx>
        <c:axId val="1990551568"/>
        <c:scaling>
          <c:logBase val="10.0"/>
          <c:orientation val="minMax"/>
          <c:min val="1.0E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0.0200617283950617"/>
              <c:y val="0.35122320647419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990457664"/>
        <c:crosses val="autoZero"/>
        <c:crossBetween val="between"/>
        <c:dispUnits>
          <c:builtInUnit val="millions"/>
        </c:dispUnits>
      </c:valAx>
      <c:valAx>
        <c:axId val="1990958448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Factor of Improvement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841544128"/>
        <c:crosses val="max"/>
        <c:crossBetween val="between"/>
      </c:valAx>
      <c:catAx>
        <c:axId val="1841544128"/>
        <c:scaling>
          <c:orientation val="minMax"/>
        </c:scaling>
        <c:delete val="1"/>
        <c:axPos val="b"/>
        <c:majorTickMark val="out"/>
        <c:minorTickMark val="none"/>
        <c:tickLblPos val="nextTo"/>
        <c:crossAx val="199095844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5"/>
          <c:y val="0.861298665791776"/>
          <c:w val="0.86875"/>
          <c:h val="0.09703466754155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2558880467472"/>
          <c:y val="0.0465682414698163"/>
          <c:w val="0.646663282618944"/>
          <c:h val="0.644902657719029"/>
        </c:manualLayout>
      </c:layout>
      <c:barChart>
        <c:barDir val="col"/>
        <c:grouping val="clustered"/>
        <c:varyColors val="0"/>
        <c:ser>
          <c:idx val="2"/>
          <c:order val="2"/>
          <c:tx>
            <c:strRef>
              <c:f>'[data.xlsx]imagenet init analysis'!$B$51</c:f>
              <c:strCache>
                <c:ptCount val="1"/>
                <c:pt idx="0">
                  <c:v>Factor of Improvement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'[data.xlsx]imagenet init analysis'!$C$51:$G$51</c:f>
              <c:numCache>
                <c:formatCode>General</c:formatCode>
                <c:ptCount val="5"/>
                <c:pt idx="0">
                  <c:v>10.72285624654153</c:v>
                </c:pt>
                <c:pt idx="1">
                  <c:v>20.88159882486358</c:v>
                </c:pt>
                <c:pt idx="2">
                  <c:v>8.975364582351431</c:v>
                </c:pt>
                <c:pt idx="3">
                  <c:v>9.2231639554879</c:v>
                </c:pt>
                <c:pt idx="4">
                  <c:v>7.134781857388181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78576144"/>
        <c:axId val="1778816320"/>
      </c:barChart>
      <c:lineChart>
        <c:grouping val="standard"/>
        <c:varyColors val="0"/>
        <c:ser>
          <c:idx val="0"/>
          <c:order val="0"/>
          <c:tx>
            <c:strRef>
              <c:f>'[data.xlsx]imagenet init analysis'!$B$50</c:f>
              <c:strCache>
                <c:ptCount val="1"/>
                <c:pt idx="0">
                  <c:v>Caffe-LMDBIO</c:v>
                </c:pt>
              </c:strCache>
            </c:strRef>
          </c:tx>
          <c:spPr>
            <a:ln w="50800" cap="rnd">
              <a:solidFill>
                <a:schemeClr val="accent1"/>
              </a:solidFill>
              <a:prstDash val="sysDot"/>
              <a:round/>
            </a:ln>
            <a:effectLst/>
          </c:spPr>
          <c:marker>
            <c:symbol val="none"/>
          </c:marker>
          <c:cat>
            <c:numRef>
              <c:f>'[data.xlsx]imagenet init analysis'!$C$1:$G$1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analysis'!$C$50:$G$50</c:f>
              <c:numCache>
                <c:formatCode>General</c:formatCode>
                <c:ptCount val="5"/>
                <c:pt idx="0">
                  <c:v>1.721380255E9</c:v>
                </c:pt>
                <c:pt idx="1">
                  <c:v>7.0698175E8</c:v>
                </c:pt>
                <c:pt idx="2">
                  <c:v>6.66383669E8</c:v>
                </c:pt>
                <c:pt idx="3">
                  <c:v>4.43260332E8</c:v>
                </c:pt>
                <c:pt idx="4">
                  <c:v>3.0613299E8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'[data.xlsx]imagenet init analysis'!$B$10</c:f>
              <c:strCache>
                <c:ptCount val="1"/>
                <c:pt idx="0">
                  <c:v>Caffe</c:v>
                </c:pt>
              </c:strCache>
            </c:strRef>
          </c:tx>
          <c:spPr>
            <a:ln w="508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'[data.xlsx]imagenet init analysis'!$C$10:$G$10</c:f>
              <c:numCache>
                <c:formatCode>General</c:formatCode>
                <c:ptCount val="5"/>
                <c:pt idx="0">
                  <c:v>1.845811302E10</c:v>
                </c:pt>
                <c:pt idx="1">
                  <c:v>1.476290928E10</c:v>
                </c:pt>
                <c:pt idx="2">
                  <c:v>5.981036381E9</c:v>
                </c:pt>
                <c:pt idx="3">
                  <c:v>4.088262717E9</c:v>
                </c:pt>
                <c:pt idx="4">
                  <c:v>2.184192103E9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78950736"/>
        <c:axId val="2137494448"/>
      </c:lineChart>
      <c:catAx>
        <c:axId val="17789507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2137494448"/>
        <c:crosses val="autoZero"/>
        <c:auto val="1"/>
        <c:lblAlgn val="ctr"/>
        <c:lblOffset val="100"/>
        <c:noMultiLvlLbl val="0"/>
      </c:catAx>
      <c:valAx>
        <c:axId val="2137494448"/>
        <c:scaling>
          <c:logBase val="10.0"/>
          <c:orientation val="minMax"/>
          <c:min val="1.0E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Time (s)</a:t>
                </a:r>
              </a:p>
            </c:rich>
          </c:tx>
          <c:layout>
            <c:manualLayout>
              <c:xMode val="edge"/>
              <c:yMode val="edge"/>
              <c:x val="0.0184520766032391"/>
              <c:y val="0.32722295129775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778950736"/>
        <c:crosses val="autoZero"/>
        <c:crossBetween val="between"/>
        <c:dispUnits>
          <c:builtInUnit val="millions"/>
        </c:dispUnits>
      </c:valAx>
      <c:valAx>
        <c:axId val="1778816320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Factor of Improvement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778576144"/>
        <c:crosses val="max"/>
        <c:crossBetween val="between"/>
      </c:valAx>
      <c:catAx>
        <c:axId val="1778576144"/>
        <c:scaling>
          <c:orientation val="minMax"/>
        </c:scaling>
        <c:delete val="1"/>
        <c:axPos val="b"/>
        <c:majorTickMark val="out"/>
        <c:minorTickMark val="none"/>
        <c:tickLblPos val="nextTo"/>
        <c:crossAx val="177881632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625283336785768"/>
          <c:y val="0.83698806712497"/>
          <c:w val="0.916968175612223"/>
          <c:h val="0.10929073015074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5049150537226"/>
          <c:y val="0.0387904636920385"/>
          <c:w val="0.834889156514063"/>
          <c:h val="0.63617141136591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'[data.xlsx]imagenet init analysis'!$B$42</c:f>
              <c:strCache>
                <c:ptCount val="1"/>
                <c:pt idx="0">
                  <c:v>Read time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'[data.xlsx]imagenet init analysis'!$C$1:$G$1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analysis'!$C$42:$G$42</c:f>
              <c:numCache>
                <c:formatCode>General</c:formatCode>
                <c:ptCount val="5"/>
                <c:pt idx="0">
                  <c:v>8.97393E8</c:v>
                </c:pt>
                <c:pt idx="1">
                  <c:v>2.52104E8</c:v>
                </c:pt>
                <c:pt idx="2">
                  <c:v>3.56375E8</c:v>
                </c:pt>
                <c:pt idx="3">
                  <c:v>2.16077E8</c:v>
                </c:pt>
                <c:pt idx="4">
                  <c:v>1.351484E8</c:v>
                </c:pt>
              </c:numCache>
            </c:numRef>
          </c:val>
        </c:ser>
        <c:ser>
          <c:idx val="1"/>
          <c:order val="1"/>
          <c:tx>
            <c:strRef>
              <c:f>'[data.xlsx]imagenet init analysis'!$B$43</c:f>
              <c:strCache>
                <c:ptCount val="1"/>
                <c:pt idx="0">
                  <c:v>Transform time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'[data.xlsx]imagenet init analysis'!$C$1:$G$1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analysis'!$C$43:$G$43</c:f>
              <c:numCache>
                <c:formatCode>General</c:formatCode>
                <c:ptCount val="5"/>
                <c:pt idx="0">
                  <c:v>2.82603E6</c:v>
                </c:pt>
                <c:pt idx="1">
                  <c:v>1.4256E6</c:v>
                </c:pt>
                <c:pt idx="2">
                  <c:v>721699.0</c:v>
                </c:pt>
                <c:pt idx="3">
                  <c:v>362982.0</c:v>
                </c:pt>
                <c:pt idx="4">
                  <c:v>182800.0</c:v>
                </c:pt>
              </c:numCache>
            </c:numRef>
          </c:val>
        </c:ser>
        <c:ser>
          <c:idx val="2"/>
          <c:order val="2"/>
          <c:tx>
            <c:strRef>
              <c:f>'[data.xlsx]imagenet init analysis'!$B$44</c:f>
              <c:strCache>
                <c:ptCount val="1"/>
                <c:pt idx="0">
                  <c:v>Total forward time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'[data.xlsx]imagenet init analysis'!$C$1:$G$1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analysis'!$C$44:$G$44</c:f>
              <c:numCache>
                <c:formatCode>General</c:formatCode>
                <c:ptCount val="5"/>
                <c:pt idx="0">
                  <c:v>2.49167625E8</c:v>
                </c:pt>
                <c:pt idx="1">
                  <c:v>1.26016E8</c:v>
                </c:pt>
                <c:pt idx="2">
                  <c:v>6.506525E7</c:v>
                </c:pt>
                <c:pt idx="3">
                  <c:v>3.5262E7</c:v>
                </c:pt>
                <c:pt idx="4">
                  <c:v>2.03776E7</c:v>
                </c:pt>
              </c:numCache>
            </c:numRef>
          </c:val>
        </c:ser>
        <c:ser>
          <c:idx val="3"/>
          <c:order val="3"/>
          <c:tx>
            <c:strRef>
              <c:f>'[data.xlsx]imagenet init analysis'!$B$45</c:f>
              <c:strCache>
                <c:ptCount val="1"/>
                <c:pt idx="0">
                  <c:v>Total backward time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'[data.xlsx]imagenet init analysis'!$C$1:$G$1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analysis'!$C$45:$G$45</c:f>
              <c:numCache>
                <c:formatCode>General</c:formatCode>
                <c:ptCount val="5"/>
                <c:pt idx="0">
                  <c:v>3.96311E8</c:v>
                </c:pt>
                <c:pt idx="1">
                  <c:v>2.00468E8</c:v>
                </c:pt>
                <c:pt idx="2">
                  <c:v>1.01907E8</c:v>
                </c:pt>
                <c:pt idx="3">
                  <c:v>5.41391E7</c:v>
                </c:pt>
                <c:pt idx="4">
                  <c:v>3.05785E7</c:v>
                </c:pt>
              </c:numCache>
            </c:numRef>
          </c:val>
        </c:ser>
        <c:ser>
          <c:idx val="4"/>
          <c:order val="4"/>
          <c:tx>
            <c:strRef>
              <c:f>'[data.xlsx]imagenet init analysis'!$B$46</c:f>
              <c:strCache>
                <c:ptCount val="1"/>
                <c:pt idx="0">
                  <c:v>Waiting time before param sync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'[data.xlsx]imagenet init analysis'!$C$1:$G$1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analysis'!$C$46:$G$46</c:f>
              <c:numCache>
                <c:formatCode>General</c:formatCode>
                <c:ptCount val="5"/>
                <c:pt idx="0">
                  <c:v>9.83561E7</c:v>
                </c:pt>
                <c:pt idx="1">
                  <c:v>7.02519E7</c:v>
                </c:pt>
                <c:pt idx="2">
                  <c:v>8.65578E7</c:v>
                </c:pt>
                <c:pt idx="3">
                  <c:v>8.03392E7</c:v>
                </c:pt>
                <c:pt idx="4">
                  <c:v>6.25103E7</c:v>
                </c:pt>
              </c:numCache>
            </c:numRef>
          </c:val>
        </c:ser>
        <c:ser>
          <c:idx val="5"/>
          <c:order val="5"/>
          <c:tx>
            <c:strRef>
              <c:f>'[data.xlsx]imagenet init analysis'!$B$47</c:f>
              <c:strCache>
                <c:ptCount val="1"/>
                <c:pt idx="0">
                  <c:v>Param sync time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numRef>
              <c:f>'[data.xlsx]imagenet init analysis'!$C$1:$G$1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analysis'!$C$47:$G$47</c:f>
              <c:numCache>
                <c:formatCode>General</c:formatCode>
                <c:ptCount val="5"/>
                <c:pt idx="0">
                  <c:v>5.97212E7</c:v>
                </c:pt>
                <c:pt idx="1">
                  <c:v>3.90873E7</c:v>
                </c:pt>
                <c:pt idx="2">
                  <c:v>3.80185E7</c:v>
                </c:pt>
                <c:pt idx="3">
                  <c:v>3.91084E7</c:v>
                </c:pt>
                <c:pt idx="4">
                  <c:v>3.97824E7</c:v>
                </c:pt>
              </c:numCache>
            </c:numRef>
          </c:val>
        </c:ser>
        <c:ser>
          <c:idx val="6"/>
          <c:order val="6"/>
          <c:tx>
            <c:strRef>
              <c:f>'[data.xlsx]imagenet init analysis'!$B$48</c:f>
              <c:strCache>
                <c:ptCount val="1"/>
                <c:pt idx="0">
                  <c:v>Param calculation time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'[data.xlsx]imagenet init analysis'!$C$1:$G$1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analysis'!$C$48:$G$48</c:f>
              <c:numCache>
                <c:formatCode>General</c:formatCode>
                <c:ptCount val="5"/>
                <c:pt idx="0">
                  <c:v>1.33997E7</c:v>
                </c:pt>
                <c:pt idx="1">
                  <c:v>1.32887E7</c:v>
                </c:pt>
                <c:pt idx="2">
                  <c:v>1.34165E7</c:v>
                </c:pt>
                <c:pt idx="3">
                  <c:v>1.34842E7</c:v>
                </c:pt>
                <c:pt idx="4">
                  <c:v>1.32564E7</c:v>
                </c:pt>
              </c:numCache>
            </c:numRef>
          </c:val>
        </c:ser>
        <c:ser>
          <c:idx val="7"/>
          <c:order val="7"/>
          <c:tx>
            <c:strRef>
              <c:f>'[data.xlsx]imagenet init analysis'!$B$49</c:f>
              <c:strCache>
                <c:ptCount val="1"/>
                <c:pt idx="0">
                  <c:v>Param update time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'[data.xlsx]imagenet init analysis'!$C$1:$G$1</c:f>
              <c:numCache>
                <c:formatCode>General</c:formatCode>
                <c:ptCount val="5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  <c:pt idx="4">
                  <c:v>512.0</c:v>
                </c:pt>
              </c:numCache>
            </c:numRef>
          </c:cat>
          <c:val>
            <c:numRef>
              <c:f>'[data.xlsx]imagenet init analysis'!$C$49:$G$49</c:f>
              <c:numCache>
                <c:formatCode>General</c:formatCode>
                <c:ptCount val="5"/>
                <c:pt idx="0">
                  <c:v>4.2056E6</c:v>
                </c:pt>
                <c:pt idx="1">
                  <c:v>4.34025E6</c:v>
                </c:pt>
                <c:pt idx="2">
                  <c:v>4.32192E6</c:v>
                </c:pt>
                <c:pt idx="3">
                  <c:v>4.48745E6</c:v>
                </c:pt>
                <c:pt idx="4">
                  <c:v>4.29659E6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09174240"/>
        <c:axId val="-2109250944"/>
      </c:barChart>
      <c:catAx>
        <c:axId val="-21091742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09250944"/>
        <c:crosses val="autoZero"/>
        <c:auto val="1"/>
        <c:lblAlgn val="ctr"/>
        <c:lblOffset val="100"/>
        <c:noMultiLvlLbl val="0"/>
      </c:catAx>
      <c:valAx>
        <c:axId val="-2109250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Execution Time Breakdown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-2109174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"/>
          <c:y val="0.807035558534145"/>
          <c:w val="1.0"/>
          <c:h val="0.17444583661140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2464103751737"/>
          <c:y val="0.0313540755322251"/>
          <c:w val="0.817474139262004"/>
          <c:h val="0.71386209536308"/>
        </c:manualLayout>
      </c:layout>
      <c:barChart>
        <c:barDir val="col"/>
        <c:grouping val="clustered"/>
        <c:varyColors val="0"/>
        <c:ser>
          <c:idx val="1"/>
          <c:order val="0"/>
          <c:tx>
            <c:v>Caffe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'[data.xlsx]cifar mmap analysis'!$B$3:$K$3</c:f>
              <c:numCache>
                <c:formatCode>General</c:formatCode>
                <c:ptCount val="10"/>
                <c:pt idx="0">
                  <c:v>145794.0</c:v>
                </c:pt>
                <c:pt idx="1">
                  <c:v>4.1836686E6</c:v>
                </c:pt>
                <c:pt idx="2">
                  <c:v>2.032120532E7</c:v>
                </c:pt>
                <c:pt idx="3">
                  <c:v>4.484377064E7</c:v>
                </c:pt>
                <c:pt idx="4">
                  <c:v>7.47609808E7</c:v>
                </c:pt>
                <c:pt idx="5">
                  <c:v>8.0908352E7</c:v>
                </c:pt>
                <c:pt idx="6">
                  <c:v>8.5222208E7</c:v>
                </c:pt>
                <c:pt idx="7">
                  <c:v>9.5448064E7</c:v>
                </c:pt>
                <c:pt idx="8">
                  <c:v>1.1155456E8</c:v>
                </c:pt>
                <c:pt idx="9">
                  <c:v>1.43040512E8</c:v>
                </c:pt>
              </c:numCache>
            </c:numRef>
          </c:val>
        </c:ser>
        <c:ser>
          <c:idx val="0"/>
          <c:order val="1"/>
          <c:tx>
            <c:v>Caffe-LMDBIO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-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'[data.xlsx]cifar mmap analysis'!$B$1:$K$1</c:f>
              <c:numCache>
                <c:formatCode>General</c:formatCode>
                <c:ptCount val="10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</c:numCache>
            </c:numRef>
          </c:cat>
          <c:val>
            <c:numRef>
              <c:f>'[data.xlsx]cifar mmap analysis'!$B$43:$K$43</c:f>
              <c:numCache>
                <c:formatCode>General</c:formatCode>
                <c:ptCount val="10"/>
                <c:pt idx="0">
                  <c:v>148687.0</c:v>
                </c:pt>
                <c:pt idx="1">
                  <c:v>243452.8</c:v>
                </c:pt>
                <c:pt idx="2">
                  <c:v>469920.0</c:v>
                </c:pt>
                <c:pt idx="3">
                  <c:v>840941.6</c:v>
                </c:pt>
                <c:pt idx="4">
                  <c:v>625876.8</c:v>
                </c:pt>
                <c:pt idx="5">
                  <c:v>945526.4</c:v>
                </c:pt>
                <c:pt idx="6">
                  <c:v>1.5765408E6</c:v>
                </c:pt>
                <c:pt idx="7">
                  <c:v>2.66434688E6</c:v>
                </c:pt>
                <c:pt idx="8">
                  <c:v>4.30001664E6</c:v>
                </c:pt>
                <c:pt idx="9">
                  <c:v>8.33637888E6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778851376"/>
        <c:axId val="1779384832"/>
      </c:barChart>
      <c:catAx>
        <c:axId val="177885137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Number of Processes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779384832"/>
        <c:crosses val="autoZero"/>
        <c:auto val="1"/>
        <c:lblAlgn val="ctr"/>
        <c:lblOffset val="100"/>
        <c:noMultiLvlLbl val="0"/>
      </c:catAx>
      <c:valAx>
        <c:axId val="1779384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r>
                  <a:rPr lang="en-US"/>
                  <a:t>Context Switches</a:t>
                </a:r>
              </a:p>
            </c:rich>
          </c:tx>
          <c:layout>
            <c:manualLayout>
              <c:xMode val="edge"/>
              <c:yMode val="edge"/>
              <c:x val="0.015570987654321"/>
              <c:y val="0.33027577282006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charset="0"/>
                  <a:ea typeface="Calibri" charset="0"/>
                  <a:cs typeface="Calibri" charset="0"/>
                </a:defRPr>
              </a:pPr>
              <a:endParaRPr lang="en-US"/>
            </a:p>
          </c:txPr>
        </c:title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pPr>
            <a:endParaRPr lang="en-US"/>
          </a:p>
        </c:txPr>
        <c:crossAx val="1778851376"/>
        <c:crosses val="autoZero"/>
        <c:crossBetween val="between"/>
        <c:dispUnits>
          <c:builtInUnit val="millions"/>
          <c:dispUnitsLbl>
            <c:layout/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charset="0"/>
                    <a:ea typeface="Calibri" charset="0"/>
                    <a:cs typeface="Calibri" charset="0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Calibri" charset="0"/>
              <a:ea typeface="Calibri" charset="0"/>
              <a:cs typeface="Calibri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latin typeface="Calibri" charset="0"/>
          <a:ea typeface="Calibri" charset="0"/>
          <a:cs typeface="Calibri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2.png>
</file>

<file path=ppt/media/image3.png>
</file>

<file path=ppt/media/image4.tif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8199303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1pPr>
    <a:lvl2pPr indent="2286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2pPr>
    <a:lvl3pPr indent="4572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3pPr>
    <a:lvl4pPr indent="6858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4pPr>
    <a:lvl5pPr indent="9144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5pPr>
    <a:lvl6pPr indent="11430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6pPr>
    <a:lvl7pPr indent="13716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7pPr>
    <a:lvl8pPr indent="16002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8pPr>
    <a:lvl9pPr indent="1828800" defTabSz="457200" latinLnBrk="0">
      <a:lnSpc>
        <a:spcPct val="125000"/>
      </a:lnSpc>
      <a:defRPr sz="2400">
        <a:latin typeface="+mn-lt"/>
        <a:ea typeface="+mn-ea"/>
        <a:cs typeface="+mn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D60E3DFD-84E9-8348-9B7D-1E45ED6C32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544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Compare</a:t>
            </a:r>
            <a:r>
              <a:rPr lang="en-US" baseline="0" dirty="0" smtClean="0"/>
              <a:t> to the original LMDB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043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17x improvement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489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11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Deep learning can</a:t>
            </a:r>
            <a:r>
              <a:rPr lang="en-US" baseline="0" dirty="0" smtClean="0"/>
              <a:t> be compute bound, communication bound, I/O bound depending on what you are doing. </a:t>
            </a:r>
          </a:p>
          <a:p>
            <a:r>
              <a:rPr lang="en-US" baseline="0" dirty="0" smtClean="0"/>
              <a:t>I/O: single pass algorithm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356FF1B6-7B00-4881-8D9D-926E9AF3B8F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629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Overview of this paper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778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4x</a:t>
            </a:r>
            <a:r>
              <a:rPr lang="en-US" baseline="0" dirty="0" smtClean="0"/>
              <a:t> more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654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Rely</a:t>
            </a:r>
            <a:r>
              <a:rPr lang="en-US" baseline="0" dirty="0" smtClean="0"/>
              <a:t> on MPI-3, available on most supercomputers.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4764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Every node, we pick one</a:t>
            </a:r>
            <a:r>
              <a:rPr lang="en-US" baseline="0" dirty="0" smtClean="0"/>
              <a:t> root process. Everything is happening in parallel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7613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1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97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305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5.jpeg" descr="background4"/>
          <p:cNvPicPr>
            <a:picLocks noChangeAspect="1"/>
          </p:cNvPicPr>
          <p:nvPr userDrawn="1"/>
        </p:nvPicPr>
        <p:blipFill>
          <a:blip r:embed="rId2">
            <a:extLst/>
          </a:blip>
          <a:srcRect t="5333" b="41333"/>
          <a:stretch>
            <a:fillRect/>
          </a:stretch>
        </p:blipFill>
        <p:spPr>
          <a:xfrm>
            <a:off x="228600" y="363536"/>
            <a:ext cx="8702675" cy="343694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Shape 22"/>
          <p:cNvSpPr>
            <a:spLocks noGrp="1"/>
          </p:cNvSpPr>
          <p:nvPr>
            <p:ph type="title"/>
          </p:nvPr>
        </p:nvSpPr>
        <p:spPr>
          <a:xfrm>
            <a:off x="457200" y="3886200"/>
            <a:ext cx="8305800" cy="12954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67183B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23" name="Shape 23"/>
          <p:cNvSpPr>
            <a:spLocks noGrp="1"/>
          </p:cNvSpPr>
          <p:nvPr>
            <p:ph type="body" sz="quarter" idx="1"/>
          </p:nvPr>
        </p:nvSpPr>
        <p:spPr>
          <a:xfrm>
            <a:off x="457200" y="5181600"/>
            <a:ext cx="7239000" cy="167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SzTx/>
              <a:buNone/>
              <a:defRPr sz="2000">
                <a:latin typeface="Arial"/>
                <a:ea typeface="Arial"/>
                <a:cs typeface="Arial"/>
                <a:sym typeface="Arial"/>
              </a:defRPr>
            </a:lvl1pPr>
            <a:lvl2pPr marL="742950" indent="-28575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2pPr>
            <a:lvl3pPr marL="1168400" indent="-25400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3pPr>
            <a:lvl4pPr marL="1625600" indent="-25400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4pPr>
            <a:lvl5pPr marL="2082800" indent="-254000">
              <a:spcBef>
                <a:spcPts val="400"/>
              </a:spcBef>
              <a:defRPr sz="20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6708494" y="6248403"/>
            <a:ext cx="301906" cy="2888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extBox 1"/>
          <p:cNvSpPr txBox="1"/>
          <p:nvPr userDrawn="1"/>
        </p:nvSpPr>
        <p:spPr>
          <a:xfrm>
            <a:off x="8499423" y="6235908"/>
            <a:ext cx="92394" cy="461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image2.png" descr="vt_maroon_invent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hape 59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0" name="Shape 60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62" name="Shape 62"/>
          <p:cNvSpPr>
            <a:spLocks noGrp="1"/>
          </p:cNvSpPr>
          <p:nvPr>
            <p:ph type="body" sz="half" idx="1"/>
          </p:nvPr>
        </p:nvSpPr>
        <p:spPr>
          <a:xfrm>
            <a:off x="685800" y="1219200"/>
            <a:ext cx="3810000" cy="5638800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1pPr>
            <a:lvl2pPr marL="790575" indent="-333375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2pPr>
            <a:lvl3pPr marL="1234438" indent="-320038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3pPr>
            <a:lvl4pPr marL="1727200" indent="-3556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4pPr>
            <a:lvl5pPr marL="2184400" indent="-355600">
              <a:spcBef>
                <a:spcPts val="600"/>
              </a:spcBef>
              <a:defRPr sz="2800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63" name="image4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92590" y="6341271"/>
            <a:ext cx="1242261" cy="468314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image2.png" descr="vt_maroon_invent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3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5" name="Shape 75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xfrm>
            <a:off x="457200" y="256809"/>
            <a:ext cx="8229600" cy="1178656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sz="quarter" idx="1"/>
          </p:nvPr>
        </p:nvSpPr>
        <p:spPr>
          <a:xfrm>
            <a:off x="457200" y="1435464"/>
            <a:ext cx="4040188" cy="7394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1pPr>
            <a:lvl2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2pPr>
            <a:lvl3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3pPr>
            <a:lvl4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4pPr>
            <a:lvl5pPr marL="0" indent="0">
              <a:buSzTx/>
              <a:buNone/>
              <a:defRPr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78" name="image4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92590" y="6341271"/>
            <a:ext cx="1242261" cy="468314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hape 7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2.png" descr="vt_maroon_invent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Shape 146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49" name="Shape 1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  <a:lvl2pPr>
              <a:defRPr>
                <a:latin typeface="Arial"/>
                <a:ea typeface="Arial"/>
                <a:cs typeface="Arial"/>
                <a:sym typeface="Arial"/>
              </a:defRPr>
            </a:lvl2pPr>
            <a:lvl3pPr>
              <a:defRPr>
                <a:latin typeface="Arial"/>
                <a:ea typeface="Arial"/>
                <a:cs typeface="Arial"/>
                <a:sym typeface="Arial"/>
              </a:defRPr>
            </a:lvl3pPr>
            <a:lvl4pPr>
              <a:defRPr>
                <a:latin typeface="Arial"/>
                <a:ea typeface="Arial"/>
                <a:cs typeface="Arial"/>
                <a:sym typeface="Arial"/>
              </a:defRPr>
            </a:lvl4pPr>
            <a:lvl5pPr>
              <a:defRPr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50" name="image4.ti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92590" y="6341271"/>
            <a:ext cx="1242261" cy="468314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image1.png"/>
          <p:cNvPicPr>
            <a:picLocks noChangeAspect="1"/>
          </p:cNvPicPr>
          <p:nvPr/>
        </p:nvPicPr>
        <p:blipFill>
          <a:blip r:embed="rId2"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xfrm>
            <a:off x="6515100" y="0"/>
            <a:ext cx="1943100" cy="60960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64" name="Shape 164"/>
          <p:cNvSpPr>
            <a:spLocks noGrp="1"/>
          </p:cNvSpPr>
          <p:nvPr>
            <p:ph type="body" idx="1"/>
          </p:nvPr>
        </p:nvSpPr>
        <p:spPr>
          <a:xfrm>
            <a:off x="685800" y="304800"/>
            <a:ext cx="5676900" cy="65532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  <a:lvl2pPr>
              <a:defRPr>
                <a:latin typeface="Arial"/>
                <a:ea typeface="Arial"/>
                <a:cs typeface="Arial"/>
                <a:sym typeface="Arial"/>
              </a:defRPr>
            </a:lvl2pPr>
            <a:lvl3pPr>
              <a:defRPr>
                <a:latin typeface="Arial"/>
                <a:ea typeface="Arial"/>
                <a:cs typeface="Arial"/>
                <a:sym typeface="Arial"/>
              </a:defRPr>
            </a:lvl3pPr>
            <a:lvl4pPr>
              <a:defRPr>
                <a:latin typeface="Arial"/>
                <a:ea typeface="Arial"/>
                <a:cs typeface="Arial"/>
                <a:sym typeface="Arial"/>
              </a:defRPr>
            </a:lvl4pPr>
            <a:lvl5pPr>
              <a:defRPr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sldNum" sz="quarter" idx="2"/>
          </p:nvPr>
        </p:nvSpPr>
        <p:spPr>
          <a:xfrm>
            <a:off x="4440738" y="6505277"/>
            <a:ext cx="253606" cy="249237"/>
          </a:xfrm>
          <a:prstGeom prst="rect">
            <a:avLst/>
          </a:prstGeom>
        </p:spPr>
        <p:txBody>
          <a:bodyPr lIns="35717" tIns="35717" rIns="35717" bIns="35717"/>
          <a:lstStyle>
            <a:lvl1pPr algn="ctr" defTabSz="584200">
              <a:defRPr sz="12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/>
          </p:cNvSpPr>
          <p:nvPr>
            <p:ph type="title"/>
          </p:nvPr>
        </p:nvSpPr>
        <p:spPr>
          <a:xfrm>
            <a:off x="457200" y="274642"/>
            <a:ext cx="8229600" cy="1143001"/>
          </a:xfrm>
          <a:prstGeom prst="rect">
            <a:avLst/>
          </a:prstGeom>
        </p:spPr>
        <p:txBody>
          <a:bodyPr/>
          <a:lstStyle>
            <a:lvl1pPr algn="ctr">
              <a:defRPr sz="4400"/>
            </a:lvl1pPr>
          </a:lstStyle>
          <a:p>
            <a:r>
              <a:t>Title Text</a:t>
            </a:r>
          </a:p>
        </p:txBody>
      </p:sp>
      <p:sp>
        <p:nvSpPr>
          <p:cNvPr id="196" name="Shape 19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4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buFont typeface="Arial"/>
              <a:defRPr sz="3200"/>
            </a:lvl1pPr>
            <a:lvl2pPr marL="783771" indent="-326571">
              <a:spcBef>
                <a:spcPts val="700"/>
              </a:spcBef>
              <a:buFont typeface="Arial"/>
              <a:defRPr sz="3200"/>
            </a:lvl2pPr>
            <a:lvl3pPr>
              <a:spcBef>
                <a:spcPts val="700"/>
              </a:spcBef>
              <a:buFont typeface="Arial"/>
              <a:defRPr sz="3200"/>
            </a:lvl3pPr>
            <a:lvl4pPr marL="1737360" indent="-365760">
              <a:spcBef>
                <a:spcPts val="700"/>
              </a:spcBef>
              <a:buFont typeface="Arial"/>
              <a:defRPr sz="3200"/>
            </a:lvl4pPr>
            <a:lvl5pPr marL="2194560" indent="-365760">
              <a:spcBef>
                <a:spcPts val="700"/>
              </a:spcBef>
              <a:buFont typeface="Arial"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7" name="Shape 197"/>
          <p:cNvSpPr>
            <a:spLocks noGrp="1"/>
          </p:cNvSpPr>
          <p:nvPr>
            <p:ph type="sldNum" sz="quarter" idx="2"/>
          </p:nvPr>
        </p:nvSpPr>
        <p:spPr>
          <a:xfrm>
            <a:off x="8428183" y="6404293"/>
            <a:ext cx="258623" cy="269239"/>
          </a:xfrm>
          <a:prstGeom prst="rect">
            <a:avLst/>
          </a:prstGeom>
        </p:spPr>
        <p:txBody>
          <a:bodyPr anchor="ctr"/>
          <a:lstStyle>
            <a:lvl1pPr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.png"/><Relationship Id="rId12" Type="http://schemas.openxmlformats.org/officeDocument/2006/relationships/image" Target="../media/image3.png"/><Relationship Id="rId13" Type="http://schemas.openxmlformats.org/officeDocument/2006/relationships/image" Target="../media/image4.ti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ng"/>
          <p:cNvPicPr>
            <a:picLocks noChangeAspect="1"/>
          </p:cNvPicPr>
          <p:nvPr/>
        </p:nvPicPr>
        <p:blipFill>
          <a:blip r:embed="rId10">
            <a:alphaModFix amt="5000"/>
            <a:extLst/>
          </a:blip>
          <a:srcRect l="14399"/>
          <a:stretch>
            <a:fillRect/>
          </a:stretch>
        </p:blipFill>
        <p:spPr>
          <a:xfrm>
            <a:off x="0" y="152400"/>
            <a:ext cx="5478463" cy="6400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image2.png" descr="vt_maroon_invent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0" y="6302375"/>
            <a:ext cx="2133600" cy="546100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image3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7543800" y="6294439"/>
            <a:ext cx="1277938" cy="379414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hape 5"/>
          <p:cNvSpPr/>
          <p:nvPr/>
        </p:nvSpPr>
        <p:spPr>
          <a:xfrm>
            <a:off x="228600" y="6248400"/>
            <a:ext cx="8686800" cy="0"/>
          </a:xfrm>
          <a:prstGeom prst="line">
            <a:avLst/>
          </a:prstGeom>
          <a:ln w="3175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" name="Shape 6"/>
          <p:cNvSpPr/>
          <p:nvPr/>
        </p:nvSpPr>
        <p:spPr>
          <a:xfrm>
            <a:off x="7391400" y="6553203"/>
            <a:ext cx="1612900" cy="28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synergy.cs.vt.edu</a:t>
            </a:r>
          </a:p>
        </p:txBody>
      </p:sp>
      <p:pic>
        <p:nvPicPr>
          <p:cNvPr id="7" name="image4.tif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5992595" y="6341269"/>
            <a:ext cx="1242262" cy="468316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Shape 8"/>
          <p:cNvSpPr>
            <a:spLocks noGrp="1"/>
          </p:cNvSpPr>
          <p:nvPr>
            <p:ph type="title"/>
          </p:nvPr>
        </p:nvSpPr>
        <p:spPr>
          <a:xfrm>
            <a:off x="685800" y="152400"/>
            <a:ext cx="7772400" cy="1066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Shape 9"/>
          <p:cNvSpPr>
            <a:spLocks noGrp="1"/>
          </p:cNvSpPr>
          <p:nvPr>
            <p:ph type="body" idx="1"/>
          </p:nvPr>
        </p:nvSpPr>
        <p:spPr>
          <a:xfrm>
            <a:off x="685800" y="1219200"/>
            <a:ext cx="7772400" cy="563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hape 10"/>
          <p:cNvSpPr>
            <a:spLocks noGrp="1"/>
          </p:cNvSpPr>
          <p:nvPr>
            <p:ph type="sldNum" sz="quarter" idx="2"/>
          </p:nvPr>
        </p:nvSpPr>
        <p:spPr>
          <a:xfrm>
            <a:off x="8842094" y="5791203"/>
            <a:ext cx="301906" cy="28882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r">
              <a:defRPr sz="1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8" r:id="rId5"/>
    <p:sldLayoutId id="2147483659" r:id="rId6"/>
    <p:sldLayoutId id="2147483662" r:id="rId7"/>
    <p:sldLayoutId id="2147483663" r:id="rId8"/>
  </p:sldLayoutIdLst>
  <p:transition spd="med"/>
  <p:hf hdr="0" ftr="0" dt="0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8001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•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6764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–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1336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5908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0480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5052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962400" marR="0" indent="-3048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Tx/>
        <a:buChar char="»"/>
        <a:tabLst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8" Type="http://schemas.openxmlformats.org/officeDocument/2006/relationships/image" Target="../media/image11.tiff"/><Relationship Id="rId9" Type="http://schemas.openxmlformats.org/officeDocument/2006/relationships/image" Target="../media/image12.tiff"/><Relationship Id="rId10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Relationship Id="rId3" Type="http://schemas.openxmlformats.org/officeDocument/2006/relationships/chart" Target="../charts/char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4" Type="http://schemas.openxmlformats.org/officeDocument/2006/relationships/chart" Target="../charts/chart10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title"/>
          </p:nvPr>
        </p:nvSpPr>
        <p:spPr>
          <a:xfrm>
            <a:off x="457200" y="3962400"/>
            <a:ext cx="8305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Towards Scalable Deep Learning via I/O Analysis and Optimization</a:t>
            </a:r>
            <a:endParaRPr i="1" dirty="0"/>
          </a:p>
        </p:txBody>
      </p:sp>
      <p:sp>
        <p:nvSpPr>
          <p:cNvPr id="214" name="Shape 214"/>
          <p:cNvSpPr>
            <a:spLocks noGrp="1"/>
          </p:cNvSpPr>
          <p:nvPr>
            <p:ph type="body" sz="quarter" idx="1"/>
          </p:nvPr>
        </p:nvSpPr>
        <p:spPr>
          <a:xfrm>
            <a:off x="457200" y="5181600"/>
            <a:ext cx="7239000" cy="914400"/>
          </a:xfrm>
          <a:prstGeom prst="rect">
            <a:avLst/>
          </a:prstGeom>
        </p:spPr>
        <p:txBody>
          <a:bodyPr/>
          <a:lstStyle/>
          <a:p>
            <a:pPr defTabSz="832103">
              <a:defRPr sz="1800">
                <a:latin typeface="Calibri"/>
                <a:ea typeface="Calibri"/>
                <a:cs typeface="Calibri"/>
                <a:sym typeface="Calibri"/>
              </a:defRPr>
            </a:pPr>
            <a:r>
              <a:rPr dirty="0"/>
              <a:t>Sarunya </a:t>
            </a:r>
            <a:r>
              <a:rPr dirty="0" smtClean="0"/>
              <a:t>Pumma</a:t>
            </a:r>
            <a:r>
              <a:rPr lang="en-US" dirty="0" smtClean="0"/>
              <a:t> (sarunya@vt.edu),</a:t>
            </a:r>
            <a:r>
              <a:rPr dirty="0" smtClean="0"/>
              <a:t> </a:t>
            </a:r>
            <a:r>
              <a:rPr dirty="0"/>
              <a:t>Min </a:t>
            </a:r>
            <a:r>
              <a:rPr dirty="0" smtClean="0"/>
              <a:t>Si</a:t>
            </a:r>
            <a:r>
              <a:rPr lang="en-US" dirty="0" smtClean="0"/>
              <a:t>, </a:t>
            </a:r>
            <a:r>
              <a:rPr dirty="0" smtClean="0"/>
              <a:t>Wu-chun Feng</a:t>
            </a:r>
            <a:r>
              <a:rPr lang="en-US" dirty="0" smtClean="0"/>
              <a:t>,</a:t>
            </a:r>
            <a:r>
              <a:rPr dirty="0" smtClean="0"/>
              <a:t> </a:t>
            </a:r>
            <a:r>
              <a:rPr dirty="0"/>
              <a:t>and </a:t>
            </a:r>
            <a:r>
              <a:rPr dirty="0" smtClean="0"/>
              <a:t>Pavan Balaji</a:t>
            </a:r>
            <a:endParaRPr i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5" name="Shape 215"/>
          <p:cNvSpPr/>
          <p:nvPr/>
        </p:nvSpPr>
        <p:spPr>
          <a:xfrm>
            <a:off x="4049533" y="6428254"/>
            <a:ext cx="1082985" cy="338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 smtClean="0"/>
              <a:t>12</a:t>
            </a:r>
            <a:r>
              <a:rPr dirty="0" smtClean="0"/>
              <a:t>/</a:t>
            </a:r>
            <a:r>
              <a:rPr lang="en-US" dirty="0" smtClean="0"/>
              <a:t>19</a:t>
            </a:r>
            <a:r>
              <a:rPr dirty="0" smtClean="0"/>
              <a:t>/2017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err="1"/>
              <a:t>’s</a:t>
            </a:r>
            <a:r>
              <a:rPr lang="en-US" dirty="0"/>
              <a:t> Simplified Workflow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52400" y="1828800"/>
            <a:ext cx="4541944" cy="277941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2895600" y="5105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2095500" y="3733800"/>
          <a:ext cx="229108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5562600" y="3733800"/>
          <a:ext cx="229108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609600" y="2819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5105400" y="2819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304800" y="4992473"/>
            <a:ext cx="2514600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8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8600" y="3496274"/>
            <a:ext cx="2514600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8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(shared between processes)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46413" y="2077192"/>
            <a:ext cx="394458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Virtual memory  </a:t>
            </a: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(private for a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 process</a:t>
            </a: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76400" y="1371600"/>
            <a:ext cx="11430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Node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1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239000" y="2013575"/>
            <a:ext cx="16764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Virtual memory 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766298" y="1828800"/>
            <a:ext cx="4301502" cy="277941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304280" y="1417134"/>
            <a:ext cx="11430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Node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2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04800" y="2362200"/>
            <a:ext cx="19812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Process</a:t>
            </a:r>
            <a:r>
              <a:rPr kumimoji="0" lang="en-US" sz="2000" b="0" i="0" u="none" strike="noStrike" cap="none" spc="0" normalizeH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0</a:t>
            </a:r>
            <a:endParaRPr kumimoji="0" lang="en-US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781800" y="2344463"/>
            <a:ext cx="19812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Process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1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568541" y="3249933"/>
            <a:ext cx="1346859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8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600" y="3124200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fault happens</a:t>
            </a:r>
            <a:endParaRPr kumimoji="0" lang="en-US" sz="2000" b="0" i="0" u="none" strike="noStrike" cap="none" spc="0" normalizeH="0" baseline="0">
              <a:ln>
                <a:noFill/>
              </a:ln>
              <a:solidFill>
                <a:schemeClr val="accent2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075344" y="3121267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fault happens</a:t>
            </a:r>
            <a:endParaRPr kumimoji="0" lang="en-US" sz="2000" b="0" i="0" u="none" strike="noStrike" cap="none" spc="0" normalizeH="0" baseline="0">
              <a:ln>
                <a:noFill/>
              </a:ln>
              <a:solidFill>
                <a:schemeClr val="accent2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9106019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err="1"/>
              <a:t>’s</a:t>
            </a:r>
            <a:r>
              <a:rPr lang="en-US" dirty="0"/>
              <a:t> Simplified Workflow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52400" y="1828800"/>
            <a:ext cx="4541944" cy="277941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2895600" y="5105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2095500" y="3733800"/>
          <a:ext cx="229108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5562600" y="3733800"/>
          <a:ext cx="229108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609600" y="2819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5105400" y="2819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304800" y="4992473"/>
            <a:ext cx="2514600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8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8600" y="3496274"/>
            <a:ext cx="2514600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8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(shared between processes)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46413" y="2077192"/>
            <a:ext cx="394458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Virtual memory  </a:t>
            </a: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(private for a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 process</a:t>
            </a: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76400" y="1371600"/>
            <a:ext cx="11430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Node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1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239000" y="2013575"/>
            <a:ext cx="16764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Virtual memory 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766298" y="1828800"/>
            <a:ext cx="4301502" cy="277941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304280" y="1417134"/>
            <a:ext cx="11430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Node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2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04800" y="2362200"/>
            <a:ext cx="19812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Process</a:t>
            </a:r>
            <a:r>
              <a:rPr kumimoji="0" lang="en-US" sz="2000" b="0" i="0" u="none" strike="noStrike" cap="none" spc="0" normalizeH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0</a:t>
            </a:r>
            <a:endParaRPr kumimoji="0" lang="en-US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781800" y="2344463"/>
            <a:ext cx="19812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Process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1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568541" y="3249933"/>
            <a:ext cx="1346859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8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2895600" y="4038600"/>
            <a:ext cx="838200" cy="1066800"/>
          </a:xfrm>
          <a:prstGeom prst="straightConnector1">
            <a:avLst/>
          </a:prstGeom>
          <a:noFill/>
          <a:ln w="127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/>
          <p:cNvCxnSpPr/>
          <p:nvPr/>
        </p:nvCxnSpPr>
        <p:spPr>
          <a:xfrm flipV="1">
            <a:off x="4150360" y="4038600"/>
            <a:ext cx="2021840" cy="1054475"/>
          </a:xfrm>
          <a:prstGeom prst="straightConnector1">
            <a:avLst/>
          </a:prstGeom>
          <a:noFill/>
          <a:ln w="127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2743200" y="4629095"/>
            <a:ext cx="80518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smtClean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Read</a:t>
            </a:r>
            <a:endParaRPr kumimoji="0" lang="en-US" sz="2000" b="0" i="0" u="none" strike="noStrike" cap="none" spc="0" normalizeH="0" baseline="0">
              <a:ln>
                <a:noFill/>
              </a:ln>
              <a:solidFill>
                <a:schemeClr val="accent2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986020" y="4692970"/>
            <a:ext cx="80518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smtClean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Read</a:t>
            </a:r>
            <a:endParaRPr kumimoji="0" lang="en-US" sz="2000" b="0" i="0" u="none" strike="noStrike" cap="none" spc="0" normalizeH="0" baseline="0">
              <a:ln>
                <a:noFill/>
              </a:ln>
              <a:solidFill>
                <a:schemeClr val="accent2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6317651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err="1"/>
              <a:t>’s</a:t>
            </a:r>
            <a:r>
              <a:rPr lang="en-US" dirty="0"/>
              <a:t> Simplified Workflow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52400" y="1828800"/>
            <a:ext cx="4541944" cy="277941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2895600" y="5105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2095500" y="3733800"/>
          <a:ext cx="229108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5562600" y="3733800"/>
          <a:ext cx="229108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609600" y="2819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5105400" y="2819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304800" y="4992473"/>
            <a:ext cx="2514600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8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8600" y="3496274"/>
            <a:ext cx="2514600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8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(shared between processes)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46413" y="2077192"/>
            <a:ext cx="394458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Virtual memory  </a:t>
            </a: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(private for a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 process</a:t>
            </a: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76400" y="1371600"/>
            <a:ext cx="11430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Node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1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239000" y="2013575"/>
            <a:ext cx="16764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Virtual memory 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766298" y="1828800"/>
            <a:ext cx="4301502" cy="277941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304280" y="1417134"/>
            <a:ext cx="11430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Node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2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04800" y="2362200"/>
            <a:ext cx="19812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Process</a:t>
            </a:r>
            <a:r>
              <a:rPr kumimoji="0" lang="en-US" sz="2000" b="0" i="0" u="none" strike="noStrike" cap="none" spc="0" normalizeH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0</a:t>
            </a:r>
            <a:endParaRPr kumimoji="0" lang="en-US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781800" y="2344463"/>
            <a:ext cx="19812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Process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1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568541" y="3249933"/>
            <a:ext cx="1346859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8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685800" y="3124200"/>
            <a:ext cx="1409700" cy="762000"/>
          </a:xfrm>
          <a:prstGeom prst="straightConnector1">
            <a:avLst/>
          </a:prstGeom>
          <a:noFill/>
          <a:ln w="127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5388610" y="3084472"/>
            <a:ext cx="474544" cy="649328"/>
          </a:xfrm>
          <a:prstGeom prst="straightConnector1">
            <a:avLst/>
          </a:prstGeom>
          <a:noFill/>
          <a:ln w="127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8" name="TextBox 37"/>
          <p:cNvSpPr txBox="1"/>
          <p:nvPr/>
        </p:nvSpPr>
        <p:spPr>
          <a:xfrm>
            <a:off x="1558915" y="3267674"/>
            <a:ext cx="80518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smtClean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Map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715000" y="3200400"/>
            <a:ext cx="80518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smtClean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Map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108719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066800"/>
          </a:xfrm>
        </p:spPr>
        <p:txBody>
          <a:bodyPr/>
          <a:lstStyle/>
          <a:p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err="1" smtClean="0">
                <a:latin typeface="Calibri" charset="0"/>
                <a:ea typeface="Calibri" charset="0"/>
                <a:cs typeface="Calibri" charset="0"/>
              </a:rPr>
              <a:t>’s</a:t>
            </a:r>
            <a:r>
              <a:rPr lang="en-US" dirty="0" smtClean="0"/>
              <a:t> </a:t>
            </a:r>
            <a:r>
              <a:rPr lang="en-US" dirty="0" err="1" smtClean="0"/>
              <a:t>Interprocess</a:t>
            </a:r>
            <a:r>
              <a:rPr lang="en-US" dirty="0" smtClean="0"/>
              <a:t> Contention (1/3)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5181600"/>
          </a:xfrm>
        </p:spPr>
        <p:txBody>
          <a:bodyPr/>
          <a:lstStyle/>
          <a:p>
            <a:r>
              <a:rPr lang="en-US" dirty="0" smtClean="0"/>
              <a:t>Page fault handler puts processes to sleep while waiting for I/O to complete</a:t>
            </a:r>
          </a:p>
          <a:p>
            <a:pPr lvl="1"/>
            <a:r>
              <a:rPr lang="en-US" dirty="0" smtClean="0"/>
              <a:t>They are put into a red-black tree and sorted by their</a:t>
            </a:r>
            <a:r>
              <a:rPr lang="en-US" dirty="0" smtClean="0">
                <a:solidFill>
                  <a:srgbClr val="C00000"/>
                </a:solidFill>
              </a:rPr>
              <a:t> CPU time </a:t>
            </a:r>
            <a:r>
              <a:rPr lang="en-US" dirty="0" smtClean="0"/>
              <a:t>not the I/O request order</a:t>
            </a:r>
          </a:p>
        </p:txBody>
      </p:sp>
      <p:sp>
        <p:nvSpPr>
          <p:cNvPr id="4" name="Oval 3"/>
          <p:cNvSpPr/>
          <p:nvPr/>
        </p:nvSpPr>
        <p:spPr>
          <a:xfrm>
            <a:off x="2378868" y="4400274"/>
            <a:ext cx="657227" cy="6572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Calibri" charset="0"/>
                <a:ea typeface="Calibri" charset="0"/>
                <a:cs typeface="Calibri" charset="0"/>
              </a:rPr>
              <a:t>P0</a:t>
            </a:r>
          </a:p>
        </p:txBody>
      </p:sp>
      <p:sp>
        <p:nvSpPr>
          <p:cNvPr id="5" name="Oval 4"/>
          <p:cNvSpPr/>
          <p:nvPr/>
        </p:nvSpPr>
        <p:spPr>
          <a:xfrm>
            <a:off x="3529012" y="4400274"/>
            <a:ext cx="657227" cy="6572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P1</a:t>
            </a:r>
          </a:p>
        </p:txBody>
      </p:sp>
      <p:sp>
        <p:nvSpPr>
          <p:cNvPr id="6" name="Oval 5"/>
          <p:cNvSpPr/>
          <p:nvPr/>
        </p:nvSpPr>
        <p:spPr>
          <a:xfrm>
            <a:off x="4679155" y="4400274"/>
            <a:ext cx="657227" cy="6572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Calibri" charset="0"/>
                <a:ea typeface="Calibri" charset="0"/>
                <a:cs typeface="Calibri" charset="0"/>
              </a:rPr>
              <a:t>P2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5925739" y="4400274"/>
            <a:ext cx="657227" cy="6572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P3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86024" y="3997698"/>
            <a:ext cx="520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36168" y="3993740"/>
            <a:ext cx="520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20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50608" y="3991119"/>
            <a:ext cx="520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5</a:t>
            </a:r>
            <a:endParaRPr lang="en-US" sz="1600" b="1" dirty="0">
              <a:solidFill>
                <a:schemeClr val="accent6">
                  <a:lumMod val="7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032894" y="3999036"/>
            <a:ext cx="520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3672" y="3977604"/>
            <a:ext cx="17936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CPU time: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1488" y="5078011"/>
            <a:ext cx="2218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I/O request order:</a:t>
            </a:r>
            <a:endParaRPr lang="en-US" sz="1600" b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86024" y="5089739"/>
            <a:ext cx="520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1</a:t>
            </a:r>
            <a:endParaRPr lang="en-US" sz="1600" b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675647" y="5096059"/>
            <a:ext cx="520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814887" y="5089739"/>
            <a:ext cx="520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3</a:t>
            </a:r>
            <a:endParaRPr lang="en-US" sz="1600" b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86474" y="5075452"/>
            <a:ext cx="520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18662" y="5449486"/>
            <a:ext cx="1033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393184" y="5448325"/>
            <a:ext cx="1033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17113" y="5445694"/>
            <a:ext cx="1033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812414" y="5452646"/>
            <a:ext cx="10334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</p:spTree>
    <p:extLst>
      <p:ext uri="{BB962C8B-B14F-4D97-AF65-F5344CB8AC3E}">
        <p14:creationId xmlns:p14="http://schemas.microsoft.com/office/powerpoint/2010/main" val="21293330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-0.26132 -4.0740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7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3.33333E-6 L -0.25156 -3.33333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78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1.48148E-6 L -0.25469 -1.48148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34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33333E-6 L 0.12578 -3.33333E-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89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96296E-6 L 0.1293 -2.96296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58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48148E-6 L 0.1293 -1.48148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58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3.33333E-6 L 0.26211 -3.33333E-6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99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11111E-6 L 0.26523 1.11111E-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55" y="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96296E-6 L 0.26524 2.96296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5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3.33333E-6 L -0.13633 -3.33333E-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82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7037E-6 L -0.14115 0.0018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57" y="93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4.44444E-6 L -0.12929 -0.00162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70" y="-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2220537" y="5449486"/>
            <a:ext cx="1033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395059" y="5448325"/>
            <a:ext cx="1033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518988" y="5445694"/>
            <a:ext cx="1033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814289" y="5452646"/>
            <a:ext cx="1033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066800"/>
          </a:xfrm>
        </p:spPr>
        <p:txBody>
          <a:bodyPr/>
          <a:lstStyle/>
          <a:p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’s</a:t>
            </a:r>
            <a:r>
              <a:rPr lang="en-US" dirty="0"/>
              <a:t> </a:t>
            </a:r>
            <a:r>
              <a:rPr lang="en-US" dirty="0" err="1"/>
              <a:t>Interprocess</a:t>
            </a:r>
            <a:r>
              <a:rPr lang="en-US" dirty="0"/>
              <a:t> Contention </a:t>
            </a:r>
            <a:r>
              <a:rPr lang="en-US" dirty="0" smtClean="0"/>
              <a:t>(2/3)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24000"/>
            <a:ext cx="7772400" cy="5334000"/>
          </a:xfrm>
        </p:spPr>
        <p:txBody>
          <a:bodyPr/>
          <a:lstStyle/>
          <a:p>
            <a:r>
              <a:rPr lang="en-US" dirty="0"/>
              <a:t>I/O completion interrupt is a </a:t>
            </a:r>
            <a:r>
              <a:rPr lang="en-US" dirty="0">
                <a:solidFill>
                  <a:srgbClr val="C00000"/>
                </a:solidFill>
              </a:rPr>
              <a:t>bottom-half interrupt</a:t>
            </a:r>
          </a:p>
          <a:p>
            <a:pPr lvl="1"/>
            <a:r>
              <a:rPr lang="en-US" dirty="0"/>
              <a:t>It does not provide a context of the specific process that triggered the I/O operation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Every process that is waiting for I/O</a:t>
            </a:r>
            <a:r>
              <a:rPr lang="en-US" dirty="0"/>
              <a:t> in the red-black tree will be marked as </a:t>
            </a:r>
            <a:r>
              <a:rPr lang="en-US" dirty="0">
                <a:solidFill>
                  <a:srgbClr val="C00000"/>
                </a:solidFill>
              </a:rPr>
              <a:t>runnable</a:t>
            </a:r>
            <a:endParaRPr lang="en-US" dirty="0" smtClean="0"/>
          </a:p>
        </p:txBody>
      </p:sp>
      <p:sp>
        <p:nvSpPr>
          <p:cNvPr id="4" name="Oval 3"/>
          <p:cNvSpPr/>
          <p:nvPr/>
        </p:nvSpPr>
        <p:spPr>
          <a:xfrm>
            <a:off x="3528161" y="4402154"/>
            <a:ext cx="657243" cy="657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P0</a:t>
            </a:r>
          </a:p>
        </p:txBody>
      </p:sp>
      <p:sp>
        <p:nvSpPr>
          <p:cNvPr id="5" name="Oval 4"/>
          <p:cNvSpPr/>
          <p:nvPr/>
        </p:nvSpPr>
        <p:spPr>
          <a:xfrm>
            <a:off x="5931851" y="4398393"/>
            <a:ext cx="657243" cy="657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P1</a:t>
            </a:r>
          </a:p>
        </p:txBody>
      </p:sp>
      <p:sp>
        <p:nvSpPr>
          <p:cNvPr id="6" name="Oval 5"/>
          <p:cNvSpPr/>
          <p:nvPr/>
        </p:nvSpPr>
        <p:spPr>
          <a:xfrm>
            <a:off x="2377830" y="4398393"/>
            <a:ext cx="657243" cy="657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Calibri" charset="0"/>
                <a:ea typeface="Calibri" charset="0"/>
                <a:cs typeface="Calibri" charset="0"/>
              </a:rPr>
              <a:t>P2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4683009" y="4399500"/>
            <a:ext cx="657243" cy="657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P3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71415" y="3999594"/>
            <a:ext cx="5203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66081" y="3991875"/>
            <a:ext cx="5203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20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59043" y="3989254"/>
            <a:ext cx="5203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5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53334" y="3989254"/>
            <a:ext cx="5203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3672" y="3975739"/>
            <a:ext cx="1793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CPU time: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1488" y="5076136"/>
            <a:ext cx="2218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I/O request order:</a:t>
            </a:r>
            <a:endParaRPr lang="en-US" sz="1600" b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71415" y="5091625"/>
            <a:ext cx="5203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1</a:t>
            </a:r>
            <a:endParaRPr lang="en-US" sz="1600" b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105559" y="5094184"/>
            <a:ext cx="5203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86490" y="5087864"/>
            <a:ext cx="5203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3</a:t>
            </a:r>
            <a:endParaRPr lang="en-US" sz="1600" b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98624" y="5083708"/>
            <a:ext cx="5203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84934" y="5447611"/>
            <a:ext cx="1033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Runnable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59456" y="5446450"/>
            <a:ext cx="1033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Runnable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83385" y="5443819"/>
            <a:ext cx="1033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Runnable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23656" y="5450771"/>
            <a:ext cx="10334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Runnable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57154" y="4570888"/>
            <a:ext cx="1895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1" dirty="0">
                <a:latin typeface="Calibri" charset="0"/>
                <a:ea typeface="Calibri" charset="0"/>
                <a:cs typeface="Calibri" charset="0"/>
              </a:rPr>
              <a:t>Suppose the completion belongs to P3</a:t>
            </a:r>
          </a:p>
        </p:txBody>
      </p:sp>
    </p:spTree>
    <p:extLst>
      <p:ext uri="{BB962C8B-B14F-4D97-AF65-F5344CB8AC3E}">
        <p14:creationId xmlns:p14="http://schemas.microsoft.com/office/powerpoint/2010/main" val="203332984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  <p:bldP spid="14" grpId="0"/>
      <p:bldP spid="19" grpId="0"/>
      <p:bldP spid="20" grpId="0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066800"/>
          </a:xfrm>
        </p:spPr>
        <p:txBody>
          <a:bodyPr/>
          <a:lstStyle/>
          <a:p>
            <a:r>
              <a:rPr lang="en-US" dirty="0" smtClean="0"/>
              <a:t>Analysis </a:t>
            </a:r>
            <a:r>
              <a:rPr lang="en-US" dirty="0"/>
              <a:t>of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err="1">
                <a:latin typeface="Calibri" charset="0"/>
                <a:ea typeface="Calibri" charset="0"/>
                <a:cs typeface="Calibri" charset="0"/>
              </a:rPr>
              <a:t>’s</a:t>
            </a:r>
            <a:r>
              <a:rPr lang="en-US" dirty="0"/>
              <a:t> </a:t>
            </a:r>
            <a:r>
              <a:rPr lang="en-US" dirty="0" err="1"/>
              <a:t>Interprocess</a:t>
            </a:r>
            <a:r>
              <a:rPr lang="en-US" dirty="0"/>
              <a:t> Contention </a:t>
            </a:r>
            <a:r>
              <a:rPr lang="en-US" dirty="0" smtClean="0"/>
              <a:t>(3/3)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8067174" cy="5410200"/>
          </a:xfrm>
        </p:spPr>
        <p:txBody>
          <a:bodyPr/>
          <a:lstStyle/>
          <a:p>
            <a:r>
              <a:rPr lang="en-US" dirty="0"/>
              <a:t>When the CFS scheduler comes in, it wakes up the runnable processes </a:t>
            </a:r>
            <a:r>
              <a:rPr lang="en-US" dirty="0" smtClean="0"/>
              <a:t>starting </a:t>
            </a:r>
            <a:r>
              <a:rPr lang="en-US" dirty="0"/>
              <a:t>from the one with the lowest CPU </a:t>
            </a:r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This causes most of the processes to wake up for nothing</a:t>
            </a:r>
          </a:p>
          <a:p>
            <a:pPr lvl="1"/>
            <a:r>
              <a:rPr lang="en-US" dirty="0" smtClean="0"/>
              <a:t>Resulting in high context switches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671415" y="3986255"/>
            <a:ext cx="562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66081" y="3978536"/>
            <a:ext cx="562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20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459043" y="3975915"/>
            <a:ext cx="562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5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53334" y="3975915"/>
            <a:ext cx="562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15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3672" y="3962400"/>
            <a:ext cx="19395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CPU time: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1489" y="5068719"/>
            <a:ext cx="2398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I/O request order:</a:t>
            </a:r>
            <a:endParaRPr lang="en-US" sz="1600" b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71415" y="5084208"/>
            <a:ext cx="562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1</a:t>
            </a:r>
            <a:endParaRPr lang="en-US" sz="1600" b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105559" y="5086767"/>
            <a:ext cx="562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86490" y="5080447"/>
            <a:ext cx="562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3</a:t>
            </a:r>
            <a:endParaRPr lang="en-US" sz="1600" b="1" dirty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98624" y="5076291"/>
            <a:ext cx="5626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4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857154" y="4557549"/>
            <a:ext cx="18958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1" dirty="0">
                <a:latin typeface="Calibri" charset="0"/>
                <a:ea typeface="Calibri" charset="0"/>
                <a:cs typeface="Calibri" charset="0"/>
              </a:rPr>
              <a:t>Suppose the completion belongs to P3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184933" y="5440194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Runnable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359455" y="5439033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Runnable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483384" y="5436402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Runnable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823655" y="5443354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>
                <a:latin typeface="Calibri" charset="0"/>
                <a:ea typeface="Calibri" charset="0"/>
                <a:cs typeface="Calibri" charset="0"/>
              </a:rPr>
              <a:t>Runnable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196090" y="5441441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  <a:latin typeface="Calibri" charset="0"/>
                <a:ea typeface="Calibri" charset="0"/>
                <a:cs typeface="Calibri" charset="0"/>
              </a:rPr>
              <a:t>Running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359454" y="5447644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  <a:latin typeface="Calibri" charset="0"/>
                <a:ea typeface="Calibri" charset="0"/>
                <a:cs typeface="Calibri" charset="0"/>
              </a:rPr>
              <a:t>Running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483384" y="5452645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  <a:latin typeface="Calibri" charset="0"/>
                <a:ea typeface="Calibri" charset="0"/>
                <a:cs typeface="Calibri" charset="0"/>
              </a:rPr>
              <a:t>Running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865275" y="5452645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6"/>
                </a:solidFill>
                <a:latin typeface="Calibri" charset="0"/>
                <a:ea typeface="Calibri" charset="0"/>
                <a:cs typeface="Calibri" charset="0"/>
              </a:rPr>
              <a:t>Running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194251" y="5436402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392114" y="5441442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60107" y="5452646"/>
            <a:ext cx="1117504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Sleeping</a:t>
            </a:r>
          </a:p>
        </p:txBody>
      </p:sp>
      <p:sp>
        <p:nvSpPr>
          <p:cNvPr id="31" name="Oval 30"/>
          <p:cNvSpPr/>
          <p:nvPr/>
        </p:nvSpPr>
        <p:spPr>
          <a:xfrm>
            <a:off x="3528161" y="4388815"/>
            <a:ext cx="657243" cy="657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P0</a:t>
            </a:r>
          </a:p>
        </p:txBody>
      </p:sp>
      <p:sp>
        <p:nvSpPr>
          <p:cNvPr id="32" name="Oval 31"/>
          <p:cNvSpPr/>
          <p:nvPr/>
        </p:nvSpPr>
        <p:spPr>
          <a:xfrm>
            <a:off x="5931851" y="4385054"/>
            <a:ext cx="657243" cy="657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P1</a:t>
            </a:r>
          </a:p>
        </p:txBody>
      </p:sp>
      <p:sp>
        <p:nvSpPr>
          <p:cNvPr id="33" name="Oval 32"/>
          <p:cNvSpPr/>
          <p:nvPr/>
        </p:nvSpPr>
        <p:spPr>
          <a:xfrm>
            <a:off x="2377830" y="4385054"/>
            <a:ext cx="657243" cy="657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Calibri" charset="0"/>
                <a:ea typeface="Calibri" charset="0"/>
                <a:cs typeface="Calibri" charset="0"/>
              </a:rPr>
              <a:t>P2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4683009" y="4386161"/>
            <a:ext cx="657243" cy="6572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P3</a:t>
            </a:r>
          </a:p>
        </p:txBody>
      </p:sp>
    </p:spTree>
    <p:extLst>
      <p:ext uri="{BB962C8B-B14F-4D97-AF65-F5344CB8AC3E}">
        <p14:creationId xmlns:p14="http://schemas.microsoft.com/office/powerpoint/2010/main" val="126746381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5" grpId="1" animBg="1"/>
      <p:bldP spid="36" grpId="0" animBg="1"/>
      <p:bldP spid="37" grpId="0" animBg="1"/>
      <p:bldP spid="38" grpId="0" animBg="1"/>
      <p:bldP spid="43" grpId="0" animBg="1"/>
      <p:bldP spid="44" grpId="0" animBg="1"/>
      <p:bldP spid="4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Effects of </a:t>
            </a:r>
            <a:r>
              <a:rPr lang="en-US" dirty="0" err="1" smtClean="0"/>
              <a:t>Interprocess</a:t>
            </a:r>
            <a:r>
              <a:rPr lang="en-US" dirty="0" smtClean="0"/>
              <a:t> Contention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16</a:t>
            </a:fld>
            <a:endParaRPr lang="uk-UA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4880849"/>
              </p:ext>
            </p:extLst>
          </p:nvPr>
        </p:nvGraphicFramePr>
        <p:xfrm>
          <a:off x="0" y="1676400"/>
          <a:ext cx="4800600" cy="41148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6843715"/>
              </p:ext>
            </p:extLst>
          </p:nvPr>
        </p:nvGraphicFramePr>
        <p:xfrm>
          <a:off x="4572000" y="1676400"/>
          <a:ext cx="4572000" cy="464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990600" y="1219200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smtClean="0">
                <a:latin typeface="Calibri" charset="0"/>
                <a:ea typeface="Calibri" charset="0"/>
                <a:cs typeface="Calibri" charset="0"/>
              </a:rPr>
              <a:t>Context Switches</a:t>
            </a:r>
            <a:endParaRPr kumimoji="0" lang="en-US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65494" y="1219200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latin typeface="Calibri" charset="0"/>
                <a:ea typeface="Calibri" charset="0"/>
                <a:cs typeface="Calibri" charset="0"/>
              </a:rPr>
              <a:t>Read Time Breakdown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62482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0" y="685800"/>
            <a:ext cx="3965294" cy="5410200"/>
          </a:xfrm>
        </p:spPr>
        <p:txBody>
          <a:bodyPr>
            <a:normAutofit/>
          </a:bodyPr>
          <a:lstStyle/>
          <a:p>
            <a:pPr algn="r"/>
            <a:r>
              <a:rPr lang="en-US" sz="2000" dirty="0" smtClean="0"/>
              <a:t>LMDBIO</a:t>
            </a:r>
            <a:br>
              <a:rPr lang="en-US" sz="2000" dirty="0" smtClean="0"/>
            </a:br>
            <a:r>
              <a:rPr lang="en-US" sz="2000" dirty="0" smtClean="0"/>
              <a:t>Design and Implementation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29837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34636"/>
            <a:ext cx="7772400" cy="1066800"/>
          </a:xfrm>
        </p:spPr>
        <p:txBody>
          <a:bodyPr/>
          <a:lstStyle/>
          <a:p>
            <a:r>
              <a:rPr lang="en-US" dirty="0" smtClean="0"/>
              <a:t>LMDBIO Design and Implementation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990600"/>
            <a:ext cx="7772400" cy="54102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We use the</a:t>
            </a:r>
            <a:r>
              <a:rPr lang="en-US" sz="2000" dirty="0" smtClean="0">
                <a:solidFill>
                  <a:srgbClr val="C00000"/>
                </a:solidFill>
              </a:rPr>
              <a:t> localized </a:t>
            </a:r>
            <a:r>
              <a:rPr lang="en-US" sz="2000" dirty="0" err="1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2000" dirty="0" smtClean="0"/>
              <a:t> technique</a:t>
            </a:r>
          </a:p>
          <a:p>
            <a:pPr lvl="1"/>
            <a:r>
              <a:rPr lang="en-US" sz="2000" dirty="0" smtClean="0"/>
              <a:t>Use </a:t>
            </a:r>
            <a:r>
              <a:rPr lang="en-US" sz="2000" dirty="0" smtClean="0">
                <a:solidFill>
                  <a:srgbClr val="C00000"/>
                </a:solidFill>
              </a:rPr>
              <a:t>one reader per node</a:t>
            </a:r>
            <a:r>
              <a:rPr lang="en-US" sz="2000" dirty="0" smtClean="0"/>
              <a:t> </a:t>
            </a:r>
            <a:r>
              <a:rPr lang="en-US" sz="2000" dirty="0"/>
              <a:t>to solve </a:t>
            </a:r>
            <a:r>
              <a:rPr lang="en-US" sz="2000" dirty="0" err="1"/>
              <a:t>interprocess</a:t>
            </a:r>
            <a:r>
              <a:rPr lang="en-US" sz="2000" dirty="0"/>
              <a:t> </a:t>
            </a:r>
            <a:r>
              <a:rPr lang="en-US" sz="2000" dirty="0" smtClean="0"/>
              <a:t>contention</a:t>
            </a:r>
          </a:p>
          <a:p>
            <a:pPr lvl="1"/>
            <a:r>
              <a:rPr lang="en-US" sz="2000" dirty="0" smtClean="0"/>
              <a:t>Share data to other processes using </a:t>
            </a:r>
            <a:r>
              <a:rPr lang="en-US" sz="2000" dirty="0" smtClean="0">
                <a:solidFill>
                  <a:srgbClr val="C00000"/>
                </a:solidFill>
              </a:rPr>
              <a:t>MPI-3 shared buffer</a:t>
            </a:r>
          </a:p>
          <a:p>
            <a:pPr>
              <a:spcBef>
                <a:spcPts val="1500"/>
              </a:spcBef>
            </a:pPr>
            <a:r>
              <a:rPr lang="en-US" sz="2000" dirty="0" smtClean="0"/>
              <a:t>LMDBIO consists of 2 phases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>
                <a:solidFill>
                  <a:srgbClr val="C00000"/>
                </a:solidFill>
              </a:rPr>
              <a:t>Initialization phase</a:t>
            </a:r>
          </a:p>
          <a:p>
            <a:pPr lvl="2"/>
            <a:r>
              <a:rPr lang="en-US" sz="2000" dirty="0" smtClean="0">
                <a:solidFill>
                  <a:schemeClr val="tx1"/>
                </a:solidFill>
              </a:rPr>
              <a:t>We select 1 reader per node (root process)</a:t>
            </a:r>
            <a:endParaRPr lang="en-US" sz="2000" dirty="0">
              <a:solidFill>
                <a:schemeClr val="tx1"/>
              </a:solidFill>
            </a:endParaRPr>
          </a:p>
          <a:p>
            <a:pPr lvl="3"/>
            <a:r>
              <a:rPr lang="en-US" sz="2000" dirty="0" smtClean="0"/>
              <a:t>Using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MPI_Comm_split_type</a:t>
            </a:r>
            <a:r>
              <a:rPr lang="en-US" sz="2000" dirty="0" smtClean="0"/>
              <a:t> to detect process colocation for portability</a:t>
            </a:r>
          </a:p>
          <a:p>
            <a:pPr lvl="2"/>
            <a:r>
              <a:rPr lang="en-US" sz="2000" dirty="0" smtClean="0"/>
              <a:t>Root process maps the database file to memory using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lvl="2"/>
            <a:r>
              <a:rPr lang="en-US" sz="2000" dirty="0" smtClean="0"/>
              <a:t>Every process allocates the shared buffer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5441515"/>
            <a:ext cx="272812" cy="260990"/>
          </a:xfrm>
        </p:spPr>
        <p:txBody>
          <a:bodyPr/>
          <a:lstStyle/>
          <a:p>
            <a:fld id="{86CB4B4D-7CA3-9044-876B-883B54F8677D}" type="slidenum">
              <a:rPr lang="uk-UA" smtClean="0"/>
              <a:t>18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67627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34636"/>
            <a:ext cx="7772400" cy="1066800"/>
          </a:xfrm>
        </p:spPr>
        <p:txBody>
          <a:bodyPr/>
          <a:lstStyle/>
          <a:p>
            <a:r>
              <a:rPr lang="en-US" dirty="0" smtClean="0"/>
              <a:t>LMDBIO Workflow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5441515"/>
            <a:ext cx="272812" cy="260990"/>
          </a:xfrm>
        </p:spPr>
        <p:txBody>
          <a:bodyPr/>
          <a:lstStyle/>
          <a:p>
            <a:fld id="{86CB4B4D-7CA3-9044-876B-883B54F8677D}" type="slidenum">
              <a:rPr lang="uk-UA" smtClean="0"/>
              <a:t>19</a:t>
            </a:fld>
            <a:endParaRPr lang="uk-UA"/>
          </a:p>
        </p:txBody>
      </p:sp>
      <p:sp>
        <p:nvSpPr>
          <p:cNvPr id="5" name="Rectangle 4"/>
          <p:cNvSpPr/>
          <p:nvPr/>
        </p:nvSpPr>
        <p:spPr>
          <a:xfrm>
            <a:off x="228600" y="2666049"/>
            <a:ext cx="8487612" cy="686751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946941"/>
              </p:ext>
            </p:extLst>
          </p:nvPr>
        </p:nvGraphicFramePr>
        <p:xfrm>
          <a:off x="3363908" y="4353201"/>
          <a:ext cx="3241152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66954"/>
              </p:ext>
            </p:extLst>
          </p:nvPr>
        </p:nvGraphicFramePr>
        <p:xfrm>
          <a:off x="3816028" y="3681652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833070"/>
              </p:ext>
            </p:extLst>
          </p:nvPr>
        </p:nvGraphicFramePr>
        <p:xfrm>
          <a:off x="2169419" y="2881901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20235" y="4191000"/>
            <a:ext cx="2272273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4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aseline="0" dirty="0" smtClean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40898" y="3654627"/>
            <a:ext cx="115641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80483" y="2881901"/>
            <a:ext cx="1635729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Memory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939552"/>
              </p:ext>
            </p:extLst>
          </p:nvPr>
        </p:nvGraphicFramePr>
        <p:xfrm>
          <a:off x="4912844" y="2884248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784098" y="2691829"/>
            <a:ext cx="1532639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i="1" dirty="0" err="1">
                <a:latin typeface="Calibri" charset="0"/>
                <a:ea typeface="Calibri" charset="0"/>
                <a:cs typeface="Calibri" charset="0"/>
              </a:rPr>
              <a:t>m</a:t>
            </a:r>
            <a:r>
              <a:rPr kumimoji="0" lang="en-US" sz="1600" b="1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r>
              <a:rPr kumimoji="0" lang="en-US" sz="1600" b="1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  <a:r>
              <a:rPr kumimoji="0" lang="en-US" sz="1600" b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buffer</a:t>
            </a: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(Process 0) 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64286" y="2046897"/>
            <a:ext cx="56007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Root process tries </a:t>
            </a: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to </a:t>
            </a:r>
            <a:r>
              <a:rPr lang="en-US" sz="2000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c</a:t>
            </a: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opy data to the </a:t>
            </a:r>
            <a:r>
              <a:rPr kumimoji="0" lang="en-US" sz="2000" b="0" i="0" u="none" strike="noStrike" cap="none" spc="0" normalizeH="0" baseline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buffer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C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3400" y="1032164"/>
            <a:ext cx="3733235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2. Data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reading phase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C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3854559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s://cdn.lineshapespace.com/2016/05/Machine-Learning-hero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281"/>
          <a:stretch/>
        </p:blipFill>
        <p:spPr bwMode="auto">
          <a:xfrm>
            <a:off x="2269807" y="4162425"/>
            <a:ext cx="4054793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ttp://i.dailymail.co.uk/i/pix/2015/02/18/25CCD2F400000578-2958597-image-a-27_142427010315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3587464"/>
            <a:ext cx="2171700" cy="1222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285750" y="4852399"/>
            <a:ext cx="2286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Facial Recognition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Deep Dense Face Detector (Yahoo Labs)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7399" y="2713443"/>
            <a:ext cx="1657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Robotics</a:t>
            </a:r>
          </a:p>
          <a:p>
            <a:pPr algn="ctr"/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Asimo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(Honda)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2686050" y="4216188"/>
            <a:ext cx="857250" cy="90029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1619159" y="3041407"/>
            <a:ext cx="2432417" cy="92099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919846" y="2704805"/>
            <a:ext cx="1271154" cy="90490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4844417" y="2802419"/>
            <a:ext cx="32383" cy="912768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803381" y="1891177"/>
            <a:ext cx="222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Speech Recognition</a:t>
            </a:r>
          </a:p>
          <a:p>
            <a:pPr algn="ctr"/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DeepSpeech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Baidu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4450" y="5715000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51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/>
              <a:t>Machine Learning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0305" y="762000"/>
            <a:ext cx="805295" cy="80529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450" y="914400"/>
            <a:ext cx="1568312" cy="1753373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262130" y="2465326"/>
            <a:ext cx="2805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Artificial Intelligence Software</a:t>
            </a:r>
          </a:p>
          <a:p>
            <a:pPr algn="ctr"/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AlphaGo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 (Google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DeepMind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)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5486400" y="2903674"/>
            <a:ext cx="1001693" cy="1058726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7414" y="609600"/>
            <a:ext cx="1872191" cy="1248128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5947" y="3715187"/>
            <a:ext cx="2258908" cy="1271588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6735904" y="5039380"/>
            <a:ext cx="2228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Navigation Engine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Autopilot (Tesla)</a:t>
            </a:r>
          </a:p>
        </p:txBody>
      </p:sp>
      <p:cxnSp>
        <p:nvCxnSpPr>
          <p:cNvPr id="38" name="Straight Arrow Connector 37"/>
          <p:cNvCxnSpPr/>
          <p:nvPr/>
        </p:nvCxnSpPr>
        <p:spPr>
          <a:xfrm flipV="1">
            <a:off x="5715000" y="4306217"/>
            <a:ext cx="742950" cy="189583"/>
          </a:xfrm>
          <a:prstGeom prst="straightConnector1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62999" y="914400"/>
            <a:ext cx="2787511" cy="1490994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 rotWithShape="1">
          <a:blip r:embed="rId10"/>
          <a:srcRect t="23078" b="22189"/>
          <a:stretch/>
        </p:blipFill>
        <p:spPr>
          <a:xfrm>
            <a:off x="6162999" y="1397578"/>
            <a:ext cx="1135679" cy="38446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273532" y="1681595"/>
            <a:ext cx="2677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Offline &amp; Online Data Analytics</a:t>
            </a:r>
          </a:p>
          <a:p>
            <a:pPr algn="ctr"/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Real Time News Feed (Facebook)</a:t>
            </a:r>
          </a:p>
        </p:txBody>
      </p:sp>
    </p:spTree>
    <p:extLst>
      <p:ext uri="{BB962C8B-B14F-4D97-AF65-F5344CB8AC3E}">
        <p14:creationId xmlns:p14="http://schemas.microsoft.com/office/powerpoint/2010/main" val="16303685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34636"/>
            <a:ext cx="7772400" cy="1066800"/>
          </a:xfrm>
        </p:spPr>
        <p:txBody>
          <a:bodyPr/>
          <a:lstStyle/>
          <a:p>
            <a:r>
              <a:rPr lang="en-US" dirty="0" smtClean="0"/>
              <a:t>LMDBIO Workflow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5441515"/>
            <a:ext cx="272812" cy="260990"/>
          </a:xfrm>
        </p:spPr>
        <p:txBody>
          <a:bodyPr/>
          <a:lstStyle/>
          <a:p>
            <a:fld id="{86CB4B4D-7CA3-9044-876B-883B54F8677D}" type="slidenum">
              <a:rPr lang="uk-UA" smtClean="0"/>
              <a:t>20</a:t>
            </a:fld>
            <a:endParaRPr lang="uk-UA"/>
          </a:p>
        </p:txBody>
      </p:sp>
      <p:sp>
        <p:nvSpPr>
          <p:cNvPr id="5" name="Rectangle 4"/>
          <p:cNvSpPr/>
          <p:nvPr/>
        </p:nvSpPr>
        <p:spPr>
          <a:xfrm>
            <a:off x="228600" y="2666049"/>
            <a:ext cx="8487612" cy="686751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169419" y="2881901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20235" y="4191000"/>
            <a:ext cx="2272273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4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aseline="0" dirty="0" smtClean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40898" y="3654627"/>
            <a:ext cx="115641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80483" y="2881901"/>
            <a:ext cx="1635729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Memory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/>
          </p:nvPr>
        </p:nvGraphicFramePr>
        <p:xfrm>
          <a:off x="4912844" y="2884248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784098" y="2691829"/>
            <a:ext cx="1532639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i="1" dirty="0" err="1">
                <a:latin typeface="Calibri" charset="0"/>
                <a:ea typeface="Calibri" charset="0"/>
                <a:cs typeface="Calibri" charset="0"/>
              </a:rPr>
              <a:t>m</a:t>
            </a:r>
            <a:r>
              <a:rPr kumimoji="0" lang="en-US" sz="1600" b="1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r>
              <a:rPr kumimoji="0" lang="en-US" sz="1600" b="1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  <a:r>
              <a:rPr kumimoji="0" lang="en-US" sz="1600" b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buffer</a:t>
            </a: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(Process 0) 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64286" y="2046897"/>
            <a:ext cx="56007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 is read and mapped to </a:t>
            </a:r>
            <a:r>
              <a:rPr lang="en-US" sz="2000" dirty="0" err="1" smtClean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2000" dirty="0" err="1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’s</a:t>
            </a:r>
            <a:r>
              <a:rPr lang="en-US" sz="2000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000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buffer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C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4474372" y="3983367"/>
            <a:ext cx="32536" cy="36003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TextBox 17"/>
          <p:cNvSpPr txBox="1"/>
          <p:nvPr/>
        </p:nvSpPr>
        <p:spPr>
          <a:xfrm>
            <a:off x="3930328" y="3983367"/>
            <a:ext cx="49161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Read</a:t>
            </a: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3516308" y="3183616"/>
            <a:ext cx="848721" cy="473986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TextBox 19"/>
          <p:cNvSpPr txBox="1"/>
          <p:nvPr/>
        </p:nvSpPr>
        <p:spPr>
          <a:xfrm>
            <a:off x="3516308" y="3352800"/>
            <a:ext cx="589873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8433914"/>
              </p:ext>
            </p:extLst>
          </p:nvPr>
        </p:nvGraphicFramePr>
        <p:xfrm>
          <a:off x="3363908" y="4353201"/>
          <a:ext cx="3241152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4386209"/>
              </p:ext>
            </p:extLst>
          </p:nvPr>
        </p:nvGraphicFramePr>
        <p:xfrm>
          <a:off x="3816028" y="3681652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533400" y="1032164"/>
            <a:ext cx="3733235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2. Data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reading phase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C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9695442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607722"/>
              </p:ext>
            </p:extLst>
          </p:nvPr>
        </p:nvGraphicFramePr>
        <p:xfrm>
          <a:off x="4912844" y="2881901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34636"/>
            <a:ext cx="7772400" cy="1066800"/>
          </a:xfrm>
        </p:spPr>
        <p:txBody>
          <a:bodyPr/>
          <a:lstStyle/>
          <a:p>
            <a:r>
              <a:rPr lang="en-US" dirty="0" smtClean="0"/>
              <a:t>LMDBIO Workflow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5441515"/>
            <a:ext cx="272812" cy="260990"/>
          </a:xfrm>
        </p:spPr>
        <p:txBody>
          <a:bodyPr/>
          <a:lstStyle/>
          <a:p>
            <a:fld id="{86CB4B4D-7CA3-9044-876B-883B54F8677D}" type="slidenum">
              <a:rPr lang="uk-UA" smtClean="0"/>
              <a:t>21</a:t>
            </a:fld>
            <a:endParaRPr lang="uk-UA"/>
          </a:p>
        </p:txBody>
      </p:sp>
      <p:sp>
        <p:nvSpPr>
          <p:cNvPr id="5" name="Rectangle 4"/>
          <p:cNvSpPr/>
          <p:nvPr/>
        </p:nvSpPr>
        <p:spPr>
          <a:xfrm>
            <a:off x="228600" y="2666049"/>
            <a:ext cx="8487612" cy="686751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607855"/>
              </p:ext>
            </p:extLst>
          </p:nvPr>
        </p:nvGraphicFramePr>
        <p:xfrm>
          <a:off x="3363908" y="4353201"/>
          <a:ext cx="3241152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962594"/>
              </p:ext>
            </p:extLst>
          </p:nvPr>
        </p:nvGraphicFramePr>
        <p:xfrm>
          <a:off x="3816028" y="3681652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149009"/>
              </p:ext>
            </p:extLst>
          </p:nvPr>
        </p:nvGraphicFramePr>
        <p:xfrm>
          <a:off x="2169419" y="2881901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20235" y="4191000"/>
            <a:ext cx="2272273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4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aseline="0" dirty="0" smtClean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40898" y="3654627"/>
            <a:ext cx="115641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474372" y="3983367"/>
            <a:ext cx="32536" cy="36003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Box 11"/>
          <p:cNvSpPr txBox="1"/>
          <p:nvPr/>
        </p:nvSpPr>
        <p:spPr>
          <a:xfrm>
            <a:off x="3930328" y="3983367"/>
            <a:ext cx="49161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Read</a:t>
            </a: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516308" y="3183616"/>
            <a:ext cx="848721" cy="473986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Box 13"/>
          <p:cNvSpPr txBox="1"/>
          <p:nvPr/>
        </p:nvSpPr>
        <p:spPr>
          <a:xfrm>
            <a:off x="3516308" y="3352800"/>
            <a:ext cx="589873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80483" y="2881901"/>
            <a:ext cx="1635729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Memory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21103"/>
              </p:ext>
            </p:extLst>
          </p:nvPr>
        </p:nvGraphicFramePr>
        <p:xfrm>
          <a:off x="4912844" y="2884248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784098" y="2691829"/>
            <a:ext cx="1532639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i="1" dirty="0" err="1">
                <a:latin typeface="Calibri" charset="0"/>
                <a:ea typeface="Calibri" charset="0"/>
                <a:cs typeface="Calibri" charset="0"/>
              </a:rPr>
              <a:t>m</a:t>
            </a:r>
            <a:r>
              <a:rPr kumimoji="0" lang="en-US" sz="1600" b="1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r>
              <a:rPr kumimoji="0" lang="en-US" sz="1600" b="1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  <a:r>
              <a:rPr kumimoji="0" lang="en-US" sz="1600" b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buffer</a:t>
            </a: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(Process 0) 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64475" y="2359227"/>
            <a:ext cx="589873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Copy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3276600" y="2720207"/>
            <a:ext cx="1630316" cy="175393"/>
          </a:xfrm>
          <a:custGeom>
            <a:avLst/>
            <a:gdLst>
              <a:gd name="connsiteX0" fmla="*/ 0 w 1339703"/>
              <a:gd name="connsiteY0" fmla="*/ 372437 h 425599"/>
              <a:gd name="connsiteX1" fmla="*/ 744279 w 1339703"/>
              <a:gd name="connsiteY1" fmla="*/ 297 h 425599"/>
              <a:gd name="connsiteX2" fmla="*/ 1339703 w 1339703"/>
              <a:gd name="connsiteY2" fmla="*/ 425599 h 425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9703" h="425599">
                <a:moveTo>
                  <a:pt x="0" y="372437"/>
                </a:moveTo>
                <a:cubicBezTo>
                  <a:pt x="260497" y="181937"/>
                  <a:pt x="520995" y="-8563"/>
                  <a:pt x="744279" y="297"/>
                </a:cubicBezTo>
                <a:cubicBezTo>
                  <a:pt x="967563" y="9157"/>
                  <a:pt x="1339703" y="425599"/>
                  <a:pt x="1339703" y="425599"/>
                </a:cubicBezTo>
              </a:path>
            </a:pathLst>
          </a:cu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057400" y="1578118"/>
            <a:ext cx="5600700" cy="7078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Once data is available in </a:t>
            </a:r>
            <a:r>
              <a:rPr lang="en-US" sz="2000" dirty="0" err="1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mmap</a:t>
            </a:r>
            <a:r>
              <a:rPr lang="en-US" sz="2000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 buffer, root process can copy data to the shared buffer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C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3400" y="1032164"/>
            <a:ext cx="3733235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2. Data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reading phase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C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4585540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-34636"/>
            <a:ext cx="7772400" cy="1066800"/>
          </a:xfrm>
        </p:spPr>
        <p:txBody>
          <a:bodyPr/>
          <a:lstStyle/>
          <a:p>
            <a:r>
              <a:rPr lang="en-US" dirty="0" smtClean="0"/>
              <a:t>LMDBIO Workflow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5441515"/>
            <a:ext cx="272812" cy="260990"/>
          </a:xfrm>
        </p:spPr>
        <p:txBody>
          <a:bodyPr/>
          <a:lstStyle/>
          <a:p>
            <a:fld id="{86CB4B4D-7CA3-9044-876B-883B54F8677D}" type="slidenum">
              <a:rPr lang="uk-UA" smtClean="0"/>
              <a:t>22</a:t>
            </a:fld>
            <a:endParaRPr lang="uk-UA"/>
          </a:p>
        </p:txBody>
      </p:sp>
      <p:sp>
        <p:nvSpPr>
          <p:cNvPr id="5" name="Rectangle 4"/>
          <p:cNvSpPr/>
          <p:nvPr/>
        </p:nvSpPr>
        <p:spPr>
          <a:xfrm>
            <a:off x="228600" y="2666049"/>
            <a:ext cx="8487612" cy="686751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3363908" y="4353201"/>
          <a:ext cx="3241152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/>
          </p:nvPr>
        </p:nvGraphicFramePr>
        <p:xfrm>
          <a:off x="3816028" y="3681652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169419" y="2881901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20235" y="4191000"/>
            <a:ext cx="2272273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4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baseline="0" dirty="0" smtClean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40898" y="3654627"/>
            <a:ext cx="115641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474372" y="3983367"/>
            <a:ext cx="32536" cy="36003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TextBox 11"/>
          <p:cNvSpPr txBox="1"/>
          <p:nvPr/>
        </p:nvSpPr>
        <p:spPr>
          <a:xfrm>
            <a:off x="3930328" y="3983367"/>
            <a:ext cx="49161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Read</a:t>
            </a:r>
            <a:endParaRPr kumimoji="0" lang="en-US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 flipV="1">
            <a:off x="3516308" y="3183616"/>
            <a:ext cx="848721" cy="473986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TextBox 13"/>
          <p:cNvSpPr txBox="1"/>
          <p:nvPr/>
        </p:nvSpPr>
        <p:spPr>
          <a:xfrm>
            <a:off x="3516308" y="3352800"/>
            <a:ext cx="589873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80483" y="2881901"/>
            <a:ext cx="1635729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Memory</a:t>
            </a:r>
            <a:endParaRPr kumimoji="0" lang="en-US" sz="14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84098" y="2691829"/>
            <a:ext cx="1532639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 i="1" dirty="0" err="1">
                <a:latin typeface="Calibri" charset="0"/>
                <a:ea typeface="Calibri" charset="0"/>
                <a:cs typeface="Calibri" charset="0"/>
              </a:rPr>
              <a:t>m</a:t>
            </a:r>
            <a:r>
              <a:rPr kumimoji="0" lang="en-US" sz="1600" b="1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map</a:t>
            </a:r>
            <a:r>
              <a:rPr kumimoji="0" lang="en-US" sz="1600" b="1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  <a:r>
              <a:rPr kumimoji="0" lang="en-US" sz="1600" b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buffer</a:t>
            </a: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(Process 0) 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464475" y="2359227"/>
            <a:ext cx="589873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Copy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68391" y="2057400"/>
            <a:ext cx="111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alibri" charset="0"/>
                <a:ea typeface="Calibri" charset="0"/>
                <a:cs typeface="Calibri" charset="0"/>
              </a:rPr>
              <a:t>Process 0</a:t>
            </a:r>
            <a:endParaRPr lang="en-US" sz="1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345108" y="2057400"/>
            <a:ext cx="111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alibri" charset="0"/>
                <a:ea typeface="Calibri" charset="0"/>
                <a:cs typeface="Calibri" charset="0"/>
              </a:rPr>
              <a:t>Process 1</a:t>
            </a:r>
            <a:endParaRPr lang="en-US" sz="1400" b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241728" y="2057400"/>
            <a:ext cx="11177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Calibri" charset="0"/>
                <a:ea typeface="Calibri" charset="0"/>
                <a:cs typeface="Calibri" charset="0"/>
              </a:rPr>
              <a:t>Process 2</a:t>
            </a:r>
            <a:endParaRPr lang="en-US" sz="1400" b="1" dirty="0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4912844" y="2359227"/>
            <a:ext cx="77768" cy="53471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Straight Arrow Connector 23"/>
          <p:cNvCxnSpPr/>
          <p:nvPr/>
        </p:nvCxnSpPr>
        <p:spPr>
          <a:xfrm flipH="1">
            <a:off x="5395940" y="2337197"/>
            <a:ext cx="190124" cy="55674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Straight Arrow Connector 24"/>
          <p:cNvCxnSpPr/>
          <p:nvPr/>
        </p:nvCxnSpPr>
        <p:spPr>
          <a:xfrm flipH="1">
            <a:off x="5857202" y="2337197"/>
            <a:ext cx="384526" cy="556741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TextBox 25"/>
          <p:cNvSpPr txBox="1"/>
          <p:nvPr/>
        </p:nvSpPr>
        <p:spPr>
          <a:xfrm>
            <a:off x="4935718" y="2286000"/>
            <a:ext cx="8665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Access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574762" y="2286000"/>
            <a:ext cx="608546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Access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183308" y="2286000"/>
            <a:ext cx="866590" cy="307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Access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3276600" y="2720207"/>
            <a:ext cx="1630316" cy="175393"/>
          </a:xfrm>
          <a:custGeom>
            <a:avLst/>
            <a:gdLst>
              <a:gd name="connsiteX0" fmla="*/ 0 w 1339703"/>
              <a:gd name="connsiteY0" fmla="*/ 372437 h 425599"/>
              <a:gd name="connsiteX1" fmla="*/ 744279 w 1339703"/>
              <a:gd name="connsiteY1" fmla="*/ 297 h 425599"/>
              <a:gd name="connsiteX2" fmla="*/ 1339703 w 1339703"/>
              <a:gd name="connsiteY2" fmla="*/ 425599 h 425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9703" h="425599">
                <a:moveTo>
                  <a:pt x="0" y="372437"/>
                </a:moveTo>
                <a:cubicBezTo>
                  <a:pt x="260497" y="181937"/>
                  <a:pt x="520995" y="-8563"/>
                  <a:pt x="744279" y="297"/>
                </a:cubicBezTo>
                <a:cubicBezTo>
                  <a:pt x="967563" y="9157"/>
                  <a:pt x="1339703" y="425599"/>
                  <a:pt x="1339703" y="425599"/>
                </a:cubicBezTo>
              </a:path>
            </a:pathLst>
          </a:custGeom>
          <a:noFill/>
          <a:ln w="25400" cap="flat">
            <a:solidFill>
              <a:schemeClr val="tx1"/>
            </a:solidFill>
            <a:prstDash val="solid"/>
            <a:round/>
            <a:headEnd type="none" w="med" len="med"/>
            <a:tailEnd type="triangle" w="med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161102" y="1063144"/>
            <a:ext cx="5600700" cy="7078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000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Then, processes can access the shared buffer once the root is done copying data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C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/>
          </p:nvPr>
        </p:nvGraphicFramePr>
        <p:xfrm>
          <a:off x="4912844" y="2884248"/>
          <a:ext cx="2097216" cy="2807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  <a:gridCol w="190656"/>
              </a:tblGrid>
              <a:tr h="275427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>
                    <a:solidFill>
                      <a:srgbClr val="D8494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82628" marR="82628" marT="41314" marB="41314"/>
                </a:tc>
              </a:tr>
            </a:tbl>
          </a:graphicData>
        </a:graphic>
      </p:graphicFrame>
      <p:sp>
        <p:nvSpPr>
          <p:cNvPr id="29" name="TextBox 28"/>
          <p:cNvSpPr txBox="1"/>
          <p:nvPr/>
        </p:nvSpPr>
        <p:spPr>
          <a:xfrm>
            <a:off x="533400" y="1032164"/>
            <a:ext cx="3733235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2. Data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reading phase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C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28111342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685800"/>
            <a:ext cx="3355694" cy="5410200"/>
          </a:xfrm>
        </p:spPr>
        <p:txBody>
          <a:bodyPr/>
          <a:lstStyle/>
          <a:p>
            <a:pPr algn="r"/>
            <a:r>
              <a:rPr lang="en-US" dirty="0" smtClean="0"/>
              <a:t>Experiments and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34676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Setup (1/2)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/>
              <a:t>Datasets</a:t>
            </a:r>
          </a:p>
          <a:p>
            <a:pPr lvl="1"/>
            <a:r>
              <a:rPr lang="en-US" sz="2000" dirty="0" smtClean="0">
                <a:solidFill>
                  <a:srgbClr val="C00000"/>
                </a:solidFill>
              </a:rPr>
              <a:t>CIFAR10-Large</a:t>
            </a:r>
            <a:r>
              <a:rPr lang="en-US" sz="2000" dirty="0" smtClean="0"/>
              <a:t>: 190 GB</a:t>
            </a:r>
          </a:p>
          <a:p>
            <a:pPr lvl="2"/>
            <a:r>
              <a:rPr lang="en-US" sz="2000" dirty="0" smtClean="0"/>
              <a:t>3 KB RGB images, 50M</a:t>
            </a:r>
          </a:p>
          <a:p>
            <a:pPr lvl="1"/>
            <a:r>
              <a:rPr lang="en-US" sz="2000" dirty="0" err="1" smtClean="0">
                <a:solidFill>
                  <a:srgbClr val="C00000"/>
                </a:solidFill>
              </a:rPr>
              <a:t>ImageNet</a:t>
            </a:r>
            <a:r>
              <a:rPr lang="en-US" sz="2000" dirty="0" smtClean="0">
                <a:solidFill>
                  <a:schemeClr val="tx1"/>
                </a:solidFill>
              </a:rPr>
              <a:t>:</a:t>
            </a:r>
            <a:r>
              <a:rPr lang="en-US" sz="2000" dirty="0" smtClean="0"/>
              <a:t> 240 GB</a:t>
            </a:r>
          </a:p>
          <a:p>
            <a:pPr lvl="2"/>
            <a:r>
              <a:rPr lang="en-US" sz="2000" dirty="0" smtClean="0"/>
              <a:t>192 KB RGB images, 1.2M images</a:t>
            </a:r>
          </a:p>
          <a:p>
            <a:r>
              <a:rPr lang="en-US" sz="2000" b="1" dirty="0" smtClean="0"/>
              <a:t>Networks</a:t>
            </a:r>
          </a:p>
          <a:p>
            <a:pPr lvl="1"/>
            <a:r>
              <a:rPr lang="en-US" sz="2000" dirty="0" err="1" smtClean="0">
                <a:solidFill>
                  <a:srgbClr val="C00000"/>
                </a:solidFill>
              </a:rPr>
              <a:t>AlexNet</a:t>
            </a:r>
            <a:r>
              <a:rPr lang="en-US" sz="2000" dirty="0" smtClean="0"/>
              <a:t>: small network with 13 layers and 89K </a:t>
            </a:r>
            <a:r>
              <a:rPr lang="en-US" sz="2000" dirty="0" err="1" smtClean="0"/>
              <a:t>params</a:t>
            </a:r>
            <a:endParaRPr lang="en-US" sz="2000" dirty="0" smtClean="0"/>
          </a:p>
          <a:p>
            <a:pPr lvl="1"/>
            <a:r>
              <a:rPr lang="en-US" sz="2000" dirty="0" err="1" smtClean="0">
                <a:solidFill>
                  <a:srgbClr val="C00000"/>
                </a:solidFill>
              </a:rPr>
              <a:t>CaffeNet</a:t>
            </a:r>
            <a:r>
              <a:rPr lang="en-US" sz="2000" dirty="0" smtClean="0">
                <a:solidFill>
                  <a:schemeClr val="tx1"/>
                </a:solidFill>
              </a:rPr>
              <a:t>:</a:t>
            </a:r>
            <a:r>
              <a:rPr lang="en-US" sz="2000" dirty="0" smtClean="0"/>
              <a:t> large network with 22 layers and 60M </a:t>
            </a:r>
            <a:r>
              <a:rPr lang="en-US" sz="2000" dirty="0" err="1" smtClean="0"/>
              <a:t>params</a:t>
            </a:r>
            <a:endParaRPr lang="en-US" sz="2000" dirty="0" smtClean="0"/>
          </a:p>
          <a:p>
            <a:r>
              <a:rPr lang="en-US" sz="2000" b="1" dirty="0" smtClean="0"/>
              <a:t>Platform</a:t>
            </a:r>
          </a:p>
          <a:p>
            <a:pPr lvl="1"/>
            <a:r>
              <a:rPr lang="en-US" sz="2000" dirty="0" smtClean="0"/>
              <a:t>Argonne’s LCRC </a:t>
            </a:r>
            <a:r>
              <a:rPr lang="en-US" sz="2000" dirty="0" smtClean="0">
                <a:solidFill>
                  <a:srgbClr val="C00000"/>
                </a:solidFill>
              </a:rPr>
              <a:t>Blues</a:t>
            </a:r>
            <a:endParaRPr lang="en-US" sz="2000" dirty="0" smtClean="0"/>
          </a:p>
          <a:p>
            <a:pPr lvl="2"/>
            <a:r>
              <a:rPr lang="en-US" sz="2000" dirty="0"/>
              <a:t>310 compute nodes</a:t>
            </a:r>
          </a:p>
          <a:p>
            <a:pPr lvl="2"/>
            <a:r>
              <a:rPr lang="en-US" sz="2000" dirty="0"/>
              <a:t>Each node: 16 core Pentium Xeon processors, 64 GB memory, 15 GB </a:t>
            </a:r>
            <a:r>
              <a:rPr lang="en-US" sz="2000" dirty="0" err="1"/>
              <a:t>ramdisk</a:t>
            </a:r>
            <a:endParaRPr lang="en-US" sz="2000" dirty="0"/>
          </a:p>
          <a:p>
            <a:pPr lvl="2"/>
            <a:r>
              <a:rPr lang="en-US" sz="2000" dirty="0"/>
              <a:t>110 TB of </a:t>
            </a:r>
            <a:r>
              <a:rPr lang="en-US" sz="2000" dirty="0" err="1"/>
              <a:t>clusterwide</a:t>
            </a:r>
            <a:r>
              <a:rPr lang="en-US" sz="2000" dirty="0"/>
              <a:t> GPFS</a:t>
            </a:r>
          </a:p>
          <a:p>
            <a:pPr lvl="2"/>
            <a:r>
              <a:rPr lang="en-US" sz="2000" dirty="0" err="1" smtClean="0"/>
              <a:t>InfiniBand</a:t>
            </a:r>
            <a:r>
              <a:rPr lang="en-US" sz="2000" dirty="0" smtClean="0"/>
              <a:t> </a:t>
            </a:r>
            <a:r>
              <a:rPr lang="en-US" sz="2000" dirty="0" err="1"/>
              <a:t>Qlogic</a:t>
            </a:r>
            <a:r>
              <a:rPr lang="en-US" sz="2000" dirty="0"/>
              <a:t> </a:t>
            </a:r>
            <a:r>
              <a:rPr lang="en-US" sz="2000" dirty="0" smtClean="0"/>
              <a:t>QDR network</a:t>
            </a:r>
          </a:p>
          <a:p>
            <a:pPr lvl="3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532447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Setup (2/2)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/>
              <a:t>Experiments (strong scaling)</a:t>
            </a:r>
          </a:p>
          <a:p>
            <a:pPr lvl="1"/>
            <a:r>
              <a:rPr lang="en-US" sz="2000" dirty="0" smtClean="0"/>
              <a:t>Batch size: 18,432</a:t>
            </a:r>
          </a:p>
          <a:p>
            <a:pPr lvl="1"/>
            <a:r>
              <a:rPr lang="en-US" sz="2000" dirty="0" smtClean="0"/>
              <a:t>Number of Processes: from 1 to 9,216</a:t>
            </a:r>
          </a:p>
          <a:p>
            <a:pPr lvl="1"/>
            <a:r>
              <a:rPr lang="en-US" sz="2000" dirty="0" smtClean="0">
                <a:solidFill>
                  <a:srgbClr val="C00000"/>
                </a:solidFill>
              </a:rPr>
              <a:t>CIFAR10-Large experiment</a:t>
            </a:r>
          </a:p>
          <a:p>
            <a:pPr lvl="2"/>
            <a:r>
              <a:rPr lang="en-US" sz="2000" dirty="0" smtClean="0"/>
              <a:t>Trained on </a:t>
            </a:r>
            <a:r>
              <a:rPr lang="en-US" sz="2000" dirty="0" err="1" smtClean="0"/>
              <a:t>AlexNet</a:t>
            </a:r>
            <a:endParaRPr lang="en-US" sz="2000" dirty="0"/>
          </a:p>
          <a:p>
            <a:pPr lvl="2"/>
            <a:r>
              <a:rPr lang="en-US" sz="2000" dirty="0" smtClean="0"/>
              <a:t>1024 iterations: </a:t>
            </a:r>
            <a:r>
              <a:rPr lang="is-IS" sz="2000" dirty="0" smtClean="0"/>
              <a:t>~18M images (</a:t>
            </a:r>
            <a:r>
              <a:rPr lang="cs-CZ" sz="2000" dirty="0" smtClean="0"/>
              <a:t>72 GB)</a:t>
            </a:r>
          </a:p>
          <a:p>
            <a:pPr lvl="1"/>
            <a:r>
              <a:rPr lang="cs-CZ" sz="2000" dirty="0" err="1" smtClean="0">
                <a:solidFill>
                  <a:srgbClr val="C00000"/>
                </a:solidFill>
              </a:rPr>
              <a:t>ImageNet-Large</a:t>
            </a:r>
            <a:r>
              <a:rPr lang="cs-CZ" sz="2000" dirty="0" smtClean="0">
                <a:solidFill>
                  <a:srgbClr val="C00000"/>
                </a:solidFill>
              </a:rPr>
              <a:t> experiment</a:t>
            </a:r>
          </a:p>
          <a:p>
            <a:pPr lvl="2"/>
            <a:r>
              <a:rPr lang="cs-CZ" sz="2000" dirty="0" err="1" smtClean="0"/>
              <a:t>Trained</a:t>
            </a:r>
            <a:r>
              <a:rPr lang="cs-CZ" sz="2000" dirty="0" smtClean="0"/>
              <a:t> on </a:t>
            </a:r>
            <a:r>
              <a:rPr lang="cs-CZ" sz="2000" dirty="0" err="1" smtClean="0"/>
              <a:t>CaffeNet</a:t>
            </a:r>
            <a:endParaRPr lang="cs-CZ" sz="2000" dirty="0" smtClean="0"/>
          </a:p>
          <a:p>
            <a:pPr lvl="2"/>
            <a:r>
              <a:rPr lang="cs-CZ" sz="2000" dirty="0" smtClean="0"/>
              <a:t>32 </a:t>
            </a:r>
            <a:r>
              <a:rPr lang="cs-CZ" sz="2000" dirty="0" err="1" smtClean="0"/>
              <a:t>iterations</a:t>
            </a:r>
            <a:r>
              <a:rPr lang="cs-CZ" sz="2000" dirty="0" smtClean="0"/>
              <a:t>: ~0.5M </a:t>
            </a:r>
            <a:r>
              <a:rPr lang="cs-CZ" sz="2000" dirty="0" err="1" smtClean="0"/>
              <a:t>images</a:t>
            </a:r>
            <a:r>
              <a:rPr lang="is-IS" sz="2000" dirty="0" smtClean="0"/>
              <a:t> (108 GB)</a:t>
            </a:r>
          </a:p>
          <a:p>
            <a:pPr lvl="3"/>
            <a:endParaRPr lang="en-US" sz="2000" dirty="0" smtClean="0"/>
          </a:p>
          <a:p>
            <a:pPr lvl="1"/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2730117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7772400" cy="1066800"/>
          </a:xfrm>
        </p:spPr>
        <p:txBody>
          <a:bodyPr/>
          <a:lstStyle/>
          <a:p>
            <a:r>
              <a:rPr lang="en-US" dirty="0" smtClean="0"/>
              <a:t>CIFAR10-Large Results</a:t>
            </a:r>
            <a:br>
              <a:rPr lang="en-US" dirty="0" smtClean="0"/>
            </a:br>
            <a:r>
              <a:rPr lang="en-US" dirty="0" smtClean="0"/>
              <a:t>on Blues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6416777"/>
            <a:ext cx="301906" cy="288823"/>
          </a:xfrm>
        </p:spPr>
        <p:txBody>
          <a:bodyPr/>
          <a:lstStyle/>
          <a:p>
            <a:fld id="{86CB4B4D-7CA3-9044-876B-883B54F8677D}" type="slidenum">
              <a:rPr lang="uk-UA" smtClean="0"/>
              <a:t>26</a:t>
            </a:fld>
            <a:endParaRPr lang="uk-UA"/>
          </a:p>
        </p:txBody>
      </p:sp>
      <p:sp>
        <p:nvSpPr>
          <p:cNvPr id="7" name="TextBox 6"/>
          <p:cNvSpPr txBox="1"/>
          <p:nvPr/>
        </p:nvSpPr>
        <p:spPr>
          <a:xfrm>
            <a:off x="5334000" y="1143000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166124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33033" y="184656"/>
            <a:ext cx="4410941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Dataset: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CIFAR10-Large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AlexNet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Batch size: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4,096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Training iterations: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1,024</a:t>
            </a:r>
          </a:p>
          <a:p>
            <a:pPr marL="979488" indent="-774700">
              <a:tabLst>
                <a:tab pos="2190750" algn="l"/>
              </a:tabLst>
            </a:pPr>
            <a:r>
              <a:rPr lang="en-US" sz="1400" b="1" dirty="0" err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Testbed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LCRC Blues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 (Each node: 16 cores Intel Pentium Xeon processors, 64 GB memory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lang="en-US" sz="1200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9622837"/>
              </p:ext>
            </p:extLst>
          </p:nvPr>
        </p:nvGraphicFramePr>
        <p:xfrm>
          <a:off x="4648200" y="1481550"/>
          <a:ext cx="44958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8261111"/>
              </p:ext>
            </p:extLst>
          </p:nvPr>
        </p:nvGraphicFramePr>
        <p:xfrm>
          <a:off x="-76200" y="1446536"/>
          <a:ext cx="4876800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2415169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7772400" cy="1066800"/>
          </a:xfrm>
        </p:spPr>
        <p:txBody>
          <a:bodyPr/>
          <a:lstStyle/>
          <a:p>
            <a:r>
              <a:rPr lang="en-US" dirty="0" err="1" smtClean="0"/>
              <a:t>ImageNet</a:t>
            </a:r>
            <a:r>
              <a:rPr lang="en-US" dirty="0" smtClean="0"/>
              <a:t> Results </a:t>
            </a:r>
            <a:br>
              <a:rPr lang="en-US" dirty="0" smtClean="0"/>
            </a:br>
            <a:r>
              <a:rPr lang="en-US" dirty="0" smtClean="0"/>
              <a:t>on Blues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>
          <a:xfrm>
            <a:off x="8842094" y="6416777"/>
            <a:ext cx="301906" cy="288823"/>
          </a:xfrm>
        </p:spPr>
        <p:txBody>
          <a:bodyPr/>
          <a:lstStyle/>
          <a:p>
            <a:fld id="{86CB4B4D-7CA3-9044-876B-883B54F8677D}" type="slidenum">
              <a:rPr lang="uk-UA" smtClean="0"/>
              <a:t>27</a:t>
            </a:fld>
            <a:endParaRPr lang="uk-UA"/>
          </a:p>
        </p:txBody>
      </p:sp>
      <p:sp>
        <p:nvSpPr>
          <p:cNvPr id="7" name="TextBox 6"/>
          <p:cNvSpPr txBox="1"/>
          <p:nvPr/>
        </p:nvSpPr>
        <p:spPr>
          <a:xfrm>
            <a:off x="5334000" y="1162326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185450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33033" y="184656"/>
            <a:ext cx="4410941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Dataset: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err="1" smtClean="0">
                <a:latin typeface="Calibri" charset="0"/>
                <a:ea typeface="Calibri" charset="0"/>
                <a:cs typeface="Calibri" charset="0"/>
              </a:rPr>
              <a:t>ImageNet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err="1" smtClean="0">
                <a:latin typeface="Calibri" charset="0"/>
                <a:ea typeface="Calibri" charset="0"/>
                <a:cs typeface="Calibri" charset="0"/>
              </a:rPr>
              <a:t>CaffeNet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Batch size: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4,096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Training iterations: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32</a:t>
            </a:r>
          </a:p>
          <a:p>
            <a:pPr marL="979488" indent="-774700">
              <a:tabLst>
                <a:tab pos="2190750" algn="l"/>
              </a:tabLst>
            </a:pPr>
            <a:r>
              <a:rPr lang="en-US" sz="1400" b="1" dirty="0" err="1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Testbed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LCRC Blues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 (Each node: 16 cores Intel Pentium Xeon processors, 64 GB memory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lang="en-US" sz="1200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729426"/>
              </p:ext>
            </p:extLst>
          </p:nvPr>
        </p:nvGraphicFramePr>
        <p:xfrm>
          <a:off x="0" y="1504674"/>
          <a:ext cx="4533033" cy="52009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2654769"/>
              </p:ext>
            </p:extLst>
          </p:nvPr>
        </p:nvGraphicFramePr>
        <p:xfrm>
          <a:off x="4533033" y="1557750"/>
          <a:ext cx="4610968" cy="5147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5328008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 Switches Analysis on Blues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28</a:t>
            </a:fld>
            <a:endParaRPr lang="uk-UA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8562175"/>
              </p:ext>
            </p:extLst>
          </p:nvPr>
        </p:nvGraphicFramePr>
        <p:xfrm>
          <a:off x="0" y="1676400"/>
          <a:ext cx="4800600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240909"/>
              </p:ext>
            </p:extLst>
          </p:nvPr>
        </p:nvGraphicFramePr>
        <p:xfrm>
          <a:off x="4343400" y="1676400"/>
          <a:ext cx="4498694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334000" y="1162326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ImageNet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" y="1185450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CIFAR10-Large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396239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Something to be Aware of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rgbClr val="C00000"/>
                </a:solidFill>
              </a:rPr>
              <a:t>Serialize I/O</a:t>
            </a:r>
          </a:p>
          <a:p>
            <a:pPr lvl="1"/>
            <a:r>
              <a:rPr lang="en-US" sz="1800" dirty="0" smtClean="0"/>
              <a:t>One process is reading data at a time</a:t>
            </a:r>
          </a:p>
          <a:p>
            <a:pPr lvl="1"/>
            <a:r>
              <a:rPr lang="en-US" sz="1800" dirty="0" smtClean="0"/>
              <a:t>While reducing the contention, parallelism is also reduced</a:t>
            </a:r>
            <a:endParaRPr lang="en-US" sz="2000" dirty="0" smtClean="0"/>
          </a:p>
          <a:p>
            <a:pPr>
              <a:spcBef>
                <a:spcPts val="1500"/>
              </a:spcBef>
            </a:pPr>
            <a:r>
              <a:rPr lang="en-US" sz="2000" dirty="0" smtClean="0">
                <a:solidFill>
                  <a:srgbClr val="C00000"/>
                </a:solidFill>
              </a:rPr>
              <a:t>Buffer aliasing</a:t>
            </a:r>
          </a:p>
          <a:p>
            <a:pPr lvl="1"/>
            <a:r>
              <a:rPr lang="en-US" sz="1800" dirty="0" smtClean="0"/>
              <a:t>Some compiler optimizations cannot be applied to the shared buffer</a:t>
            </a:r>
          </a:p>
          <a:p>
            <a:pPr lvl="1"/>
            <a:r>
              <a:rPr lang="en-US" sz="1800" dirty="0" smtClean="0"/>
              <a:t>MPI-3 interface design limits users from passing the “no-aliasing attribute” to compiler</a:t>
            </a:r>
          </a:p>
          <a:p>
            <a:pPr lvl="1"/>
            <a:r>
              <a:rPr lang="en-US" sz="1800" dirty="0" smtClean="0"/>
              <a:t>Using 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restrict</a:t>
            </a:r>
            <a:r>
              <a:rPr lang="en-US" sz="1800" dirty="0"/>
              <a:t> pointers to </a:t>
            </a:r>
            <a:r>
              <a:rPr lang="en-US" sz="1800" dirty="0" smtClean="0"/>
              <a:t>access the buffer is a workaround</a:t>
            </a:r>
            <a:endParaRPr lang="en-US" sz="2000" dirty="0" smtClean="0"/>
          </a:p>
          <a:p>
            <a:pPr>
              <a:spcBef>
                <a:spcPts val="1500"/>
              </a:spcBef>
            </a:pPr>
            <a:r>
              <a:rPr lang="en-US" sz="2000" dirty="0" smtClean="0">
                <a:solidFill>
                  <a:srgbClr val="C00000"/>
                </a:solidFill>
              </a:rPr>
              <a:t>TLB misses</a:t>
            </a:r>
          </a:p>
          <a:p>
            <a:pPr lvl="1"/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Shared memory buffer in MPI-3 is allocated using 4 KB pages</a:t>
            </a:r>
            <a:endParaRPr lang="en-US" sz="2000" dirty="0">
              <a:latin typeface="Calibri" charset="0"/>
              <a:ea typeface="Calibri" charset="0"/>
              <a:cs typeface="Calibri" charset="0"/>
            </a:endParaRPr>
          </a:p>
          <a:p>
            <a:pPr lvl="1"/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If compute directly on the shared buffer, large TLB misses can occur</a:t>
            </a:r>
          </a:p>
          <a:p>
            <a:pPr lvl="1"/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However, we 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perform 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data transformation by moving data to a </a:t>
            </a:r>
            <a:r>
              <a:rPr lang="en-US" sz="1800" dirty="0" err="1" smtClean="0">
                <a:latin typeface="Calibri" charset="0"/>
                <a:ea typeface="Calibri" charset="0"/>
                <a:cs typeface="Calibri" charset="0"/>
              </a:rPr>
              <a:t>malloc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 buffer</a:t>
            </a:r>
          </a:p>
          <a:p>
            <a:pPr lvl="2"/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We do not get affect from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29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741510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Learning Challenges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4645427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8F1BAA1-FB09-4AD7-88AB-804CD2A1D953}" type="slidenum">
              <a:rPr lang="en-US" smtClean="0"/>
              <a:t>3</a:t>
            </a:fld>
            <a:endParaRPr lang="en-US" dirty="0"/>
          </a:p>
        </p:txBody>
      </p:sp>
      <p:cxnSp>
        <p:nvCxnSpPr>
          <p:cNvPr id="246" name="Straight Arrow Connector 245"/>
          <p:cNvCxnSpPr/>
          <p:nvPr/>
        </p:nvCxnSpPr>
        <p:spPr>
          <a:xfrm flipV="1">
            <a:off x="660972" y="1089128"/>
            <a:ext cx="0" cy="4347619"/>
          </a:xfrm>
          <a:prstGeom prst="straightConnector1">
            <a:avLst/>
          </a:prstGeom>
          <a:noFill/>
          <a:ln w="50800" cap="flat">
            <a:solidFill>
              <a:schemeClr val="tx1"/>
            </a:solidFill>
            <a:prstDash val="solid"/>
            <a:round/>
            <a:tailEnd type="stealth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8" name="Straight Arrow Connector 247"/>
          <p:cNvCxnSpPr/>
          <p:nvPr/>
        </p:nvCxnSpPr>
        <p:spPr>
          <a:xfrm>
            <a:off x="660972" y="5410200"/>
            <a:ext cx="4800600" cy="0"/>
          </a:xfrm>
          <a:prstGeom prst="straightConnector1">
            <a:avLst/>
          </a:prstGeom>
          <a:noFill/>
          <a:ln w="50800" cap="flat">
            <a:solidFill>
              <a:schemeClr val="tx1"/>
            </a:solidFill>
            <a:prstDash val="solid"/>
            <a:round/>
            <a:tailEnd type="stealth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52" name="TextBox 251"/>
          <p:cNvSpPr txBox="1"/>
          <p:nvPr/>
        </p:nvSpPr>
        <p:spPr>
          <a:xfrm>
            <a:off x="1447800" y="5410200"/>
            <a:ext cx="220980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Network Size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(width and depth)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53" name="TextBox 252"/>
          <p:cNvSpPr txBox="1"/>
          <p:nvPr/>
        </p:nvSpPr>
        <p:spPr>
          <a:xfrm rot="16200000">
            <a:off x="-355314" y="2743200"/>
            <a:ext cx="129540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 dirty="0" smtClean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Batch Size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(# samples)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738301" y="2053033"/>
            <a:ext cx="12954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I/O Bound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58" name="TextBox 257"/>
          <p:cNvSpPr txBox="1"/>
          <p:nvPr/>
        </p:nvSpPr>
        <p:spPr>
          <a:xfrm>
            <a:off x="2057400" y="3810000"/>
            <a:ext cx="319762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Communication</a:t>
            </a:r>
            <a:r>
              <a:rPr kumimoji="0" lang="en-US" sz="1800" b="1" i="1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bound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60" name="TextBox 259"/>
          <p:cNvSpPr txBox="1"/>
          <p:nvPr/>
        </p:nvSpPr>
        <p:spPr>
          <a:xfrm>
            <a:off x="2362200" y="1089127"/>
            <a:ext cx="2156508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Compute</a:t>
            </a:r>
            <a:r>
              <a:rPr kumimoji="0" lang="en-US" sz="1800" b="1" i="1" u="none" strike="noStrike" cap="none" spc="0" normalizeH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bound</a:t>
            </a:r>
            <a:endParaRPr kumimoji="0" lang="en-US" sz="1800" b="1" i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64" name="Oval 263"/>
          <p:cNvSpPr/>
          <p:nvPr/>
        </p:nvSpPr>
        <p:spPr>
          <a:xfrm>
            <a:off x="2734278" y="1524000"/>
            <a:ext cx="152400" cy="1524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5" name="Oval 264"/>
          <p:cNvSpPr/>
          <p:nvPr/>
        </p:nvSpPr>
        <p:spPr>
          <a:xfrm>
            <a:off x="2667000" y="4267200"/>
            <a:ext cx="152400" cy="1524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017978" y="1447800"/>
            <a:ext cx="3156995" cy="11695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180975" lvl="1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High-dimensional input data</a:t>
            </a:r>
          </a:p>
          <a:p>
            <a:pPr marL="180975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Image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classification</a:t>
            </a:r>
          </a:p>
          <a:p>
            <a:pPr marL="361950" lvl="3" indent="-180975">
              <a:buFont typeface="Arial" charset="0"/>
              <a:buChar char="•"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Data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Science Bowl’s </a:t>
            </a:r>
            <a:br>
              <a:rPr lang="en-US" sz="1400" dirty="0">
                <a:latin typeface="Calibri" charset="0"/>
                <a:ea typeface="Calibri" charset="0"/>
                <a:cs typeface="Calibri" charset="0"/>
              </a:rPr>
            </a:b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tumor detection from CT scans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8001" y="4191000"/>
            <a:ext cx="3200400" cy="116954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144463" lvl="1" indent="-144463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Networks with large number of parameters</a:t>
            </a:r>
          </a:p>
          <a:p>
            <a:pPr marL="144463" lvl="2" indent="-144463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Unsupervised image feature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extraction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LLNL’s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network with 15 billion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parameters 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1" y="2390729"/>
            <a:ext cx="1923578" cy="18158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180975" lvl="1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High </a:t>
            </a:r>
            <a:r>
              <a:rPr lang="en-US" sz="1400">
                <a:latin typeface="Calibri" charset="0"/>
                <a:ea typeface="Calibri" charset="0"/>
                <a:cs typeface="Calibri" charset="0"/>
              </a:rPr>
              <a:t>volume </a:t>
            </a: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data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marL="180975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Sentiment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analysis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Twitter analysis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Yelp’s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review fraud detection</a:t>
            </a:r>
          </a:p>
          <a:p>
            <a:pPr marL="180975" lvl="2" indent="-180975">
              <a:buFont typeface="Arial" charset="0"/>
              <a:buChar char="•"/>
            </a:pP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Image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classification</a:t>
            </a:r>
          </a:p>
          <a:p>
            <a:pPr marL="361950" lvl="2" indent="-180975">
              <a:buFont typeface="Arial" charset="0"/>
              <a:buChar char="•"/>
            </a:pPr>
            <a:r>
              <a:rPr lang="en-US" sz="1400" dirty="0" err="1" smtClean="0">
                <a:latin typeface="Calibri" charset="0"/>
                <a:ea typeface="Calibri" charset="0"/>
                <a:cs typeface="Calibri" charset="0"/>
              </a:rPr>
              <a:t>ImageNet’s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image classification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00"/>
          <a:stretch/>
        </p:blipFill>
        <p:spPr>
          <a:xfrm>
            <a:off x="3505200" y="5486400"/>
            <a:ext cx="1861144" cy="952633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352800" y="6477000"/>
            <a:ext cx="22098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Image </a:t>
            </a:r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feature extraction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522985" y="2422361"/>
            <a:ext cx="914400" cy="914399"/>
            <a:chOff x="5257800" y="12811332"/>
            <a:chExt cx="2590800" cy="2590800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t="9841" r="18366" b="9603"/>
            <a:stretch/>
          </p:blipFill>
          <p:spPr>
            <a:xfrm>
              <a:off x="5257800" y="12811332"/>
              <a:ext cx="2286000" cy="2286000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t="9841" r="18366" b="9603"/>
            <a:stretch/>
          </p:blipFill>
          <p:spPr>
            <a:xfrm>
              <a:off x="5410200" y="12963732"/>
              <a:ext cx="2286000" cy="22860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218" t="9841" r="18366" b="9603"/>
            <a:stretch/>
          </p:blipFill>
          <p:spPr>
            <a:xfrm>
              <a:off x="5562600" y="13116132"/>
              <a:ext cx="2286000" cy="2286000"/>
            </a:xfrm>
            <a:prstGeom prst="rect">
              <a:avLst/>
            </a:prstGeom>
          </p:spPr>
        </p:pic>
      </p:grpSp>
      <p:sp>
        <p:nvSpPr>
          <p:cNvPr id="28" name="TextBox 27"/>
          <p:cNvSpPr txBox="1"/>
          <p:nvPr/>
        </p:nvSpPr>
        <p:spPr>
          <a:xfrm>
            <a:off x="2491692" y="3375509"/>
            <a:ext cx="3124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smtClean="0">
                <a:latin typeface="Calibri" charset="0"/>
                <a:ea typeface="Calibri" charset="0"/>
                <a:cs typeface="Calibri" charset="0"/>
              </a:rPr>
              <a:t>Tumor detection from CT scans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5-Point Star 4"/>
          <p:cNvSpPr/>
          <p:nvPr/>
        </p:nvSpPr>
        <p:spPr>
          <a:xfrm>
            <a:off x="1219200" y="1524000"/>
            <a:ext cx="228600" cy="228600"/>
          </a:xfrm>
          <a:prstGeom prst="star5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019800" y="1150555"/>
            <a:ext cx="2895600" cy="342144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228600" lvl="1" indent="-133350"/>
            <a:r>
              <a:rPr lang="en-US" sz="1800" b="1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en-US" sz="18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the past </a:t>
            </a:r>
            <a:r>
              <a:rPr lang="en-US" sz="1800" b="1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decade </a:t>
            </a:r>
            <a:r>
              <a:rPr lang="mr-IN" sz="1800" b="1" i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1800" b="1" i="1" dirty="0" smtClean="0">
              <a:solidFill>
                <a:srgbClr val="C00000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28600" lvl="1" indent="-133350"/>
            <a:endParaRPr lang="en-US" sz="1400" b="1" i="1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28600" lvl="1" indent="-133350">
              <a:buFont typeface="Arial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10 – 20x improvement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en-US" sz="16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processor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speed</a:t>
            </a:r>
          </a:p>
          <a:p>
            <a:pPr marL="228600" lvl="1" indent="-133350">
              <a:spcBef>
                <a:spcPts val="1000"/>
              </a:spcBef>
              <a:buFont typeface="Arial" charset="0"/>
              <a:buChar char="•"/>
            </a:pP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10 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– 20x improvement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en-US" sz="16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speed</a:t>
            </a:r>
            <a:endParaRPr lang="en-US" sz="16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228600" lvl="1" indent="-133350">
              <a:spcBef>
                <a:spcPts val="1000"/>
              </a:spcBef>
              <a:buFont typeface="Arial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Only 1.5x improvement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in </a:t>
            </a:r>
            <a:r>
              <a:rPr lang="en-US" sz="1600" b="1" i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I/O</a:t>
            </a:r>
            <a:r>
              <a:rPr lang="en-US" sz="16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performance</a:t>
            </a:r>
            <a:endParaRPr lang="en-US" sz="1600" dirty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95250" lvl="1">
              <a:spcBef>
                <a:spcPts val="1000"/>
              </a:spcBef>
            </a:pPr>
            <a:endParaRPr lang="en-US" sz="400" dirty="0" smtClean="0">
              <a:solidFill>
                <a:schemeClr val="tx1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95250" lvl="1">
              <a:spcBef>
                <a:spcPts val="1000"/>
              </a:spcBef>
            </a:pPr>
            <a:r>
              <a:rPr lang="en-US" sz="1600" dirty="0" smtClean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rPr>
              <a:t>I/O will eventually become a bottleneck for most computations</a:t>
            </a:r>
          </a:p>
        </p:txBody>
      </p:sp>
    </p:spTree>
    <p:extLst>
      <p:ext uri="{BB962C8B-B14F-4D97-AF65-F5344CB8AC3E}">
        <p14:creationId xmlns:p14="http://schemas.microsoft.com/office/powerpoint/2010/main" val="2410826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and Future Work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I/O is </a:t>
            </a:r>
            <a:r>
              <a:rPr lang="en-US" sz="2200" dirty="0" smtClean="0"/>
              <a:t>one of significant problems </a:t>
            </a:r>
            <a:r>
              <a:rPr lang="en-US" sz="2200" dirty="0"/>
              <a:t>in deep </a:t>
            </a:r>
            <a:r>
              <a:rPr lang="en-US" sz="2200" dirty="0" smtClean="0"/>
              <a:t>Learning</a:t>
            </a:r>
            <a:endParaRPr lang="en-US" sz="2200" dirty="0"/>
          </a:p>
          <a:p>
            <a:pPr lvl="1"/>
            <a:r>
              <a:rPr lang="en-US" sz="2200" dirty="0"/>
              <a:t>Improved hardware trends making communication and computation faster, making I/O an even bigger problem</a:t>
            </a:r>
          </a:p>
          <a:p>
            <a:pPr>
              <a:spcBef>
                <a:spcPts val="1000"/>
              </a:spcBef>
            </a:pPr>
            <a:r>
              <a:rPr lang="en-US" sz="2200" dirty="0"/>
              <a:t>We proposed </a:t>
            </a:r>
            <a:r>
              <a:rPr lang="en-US" sz="2200" dirty="0">
                <a:solidFill>
                  <a:srgbClr val="C00000"/>
                </a:solidFill>
              </a:rPr>
              <a:t>LMDBIO</a:t>
            </a:r>
            <a:r>
              <a:rPr lang="en-US" sz="2200" dirty="0"/>
              <a:t>: an optimized I/O framework specially designed for deep-learning applications</a:t>
            </a:r>
            <a:endParaRPr lang="en-US" sz="2200" dirty="0" smtClean="0"/>
          </a:p>
          <a:p>
            <a:pPr>
              <a:spcBef>
                <a:spcPts val="1000"/>
              </a:spcBef>
            </a:pPr>
            <a:r>
              <a:rPr lang="en-US" sz="2200" dirty="0" smtClean="0"/>
              <a:t>LMDBIO significantly improves deep learning performance</a:t>
            </a:r>
          </a:p>
          <a:p>
            <a:pPr lvl="1"/>
            <a:r>
              <a:rPr lang="en-US" sz="2200" dirty="0" smtClean="0"/>
              <a:t>For </a:t>
            </a:r>
            <a:r>
              <a:rPr lang="en-US" sz="2200" dirty="0" smtClean="0">
                <a:solidFill>
                  <a:srgbClr val="C00000"/>
                </a:solidFill>
              </a:rPr>
              <a:t>CIFAR 10-Large</a:t>
            </a:r>
            <a:r>
              <a:rPr lang="en-US" sz="2200" dirty="0" smtClean="0"/>
              <a:t>, we achieve nearly </a:t>
            </a:r>
            <a:r>
              <a:rPr lang="en-US" sz="2200" dirty="0" smtClean="0">
                <a:solidFill>
                  <a:srgbClr val="C00000"/>
                </a:solidFill>
              </a:rPr>
              <a:t>2x</a:t>
            </a:r>
            <a:r>
              <a:rPr lang="en-US" sz="2200" dirty="0" smtClean="0"/>
              <a:t> improvement</a:t>
            </a:r>
          </a:p>
          <a:p>
            <a:pPr lvl="1"/>
            <a:r>
              <a:rPr lang="en-US" sz="2200" dirty="0" smtClean="0"/>
              <a:t>For </a:t>
            </a:r>
            <a:r>
              <a:rPr lang="en-US" sz="2200" dirty="0" err="1" smtClean="0">
                <a:solidFill>
                  <a:srgbClr val="C00000"/>
                </a:solidFill>
              </a:rPr>
              <a:t>ImageNet</a:t>
            </a:r>
            <a:r>
              <a:rPr lang="en-US" sz="2200" dirty="0" smtClean="0">
                <a:solidFill>
                  <a:srgbClr val="C00000"/>
                </a:solidFill>
              </a:rPr>
              <a:t>-Large</a:t>
            </a:r>
            <a:r>
              <a:rPr lang="en-US" sz="2200" dirty="0" smtClean="0"/>
              <a:t>, we achieve nearly </a:t>
            </a:r>
            <a:r>
              <a:rPr lang="en-US" sz="2200" dirty="0" smtClean="0">
                <a:solidFill>
                  <a:srgbClr val="C00000"/>
                </a:solidFill>
              </a:rPr>
              <a:t>21x</a:t>
            </a:r>
            <a:r>
              <a:rPr lang="en-US" sz="2200" dirty="0" smtClean="0"/>
              <a:t> improvement</a:t>
            </a:r>
          </a:p>
          <a:p>
            <a:pPr lvl="1"/>
            <a:endParaRPr lang="en-US" sz="2200" dirty="0"/>
          </a:p>
          <a:p>
            <a:r>
              <a:rPr lang="en-US" sz="2200" dirty="0" smtClean="0"/>
              <a:t>Future work</a:t>
            </a:r>
          </a:p>
          <a:p>
            <a:pPr lvl="1"/>
            <a:r>
              <a:rPr lang="en-US" sz="2200" dirty="0" smtClean="0"/>
              <a:t>Remove unnecessary data seeking process</a:t>
            </a:r>
          </a:p>
          <a:p>
            <a:pPr lvl="1"/>
            <a:r>
              <a:rPr lang="en-US" sz="2200" dirty="0" smtClean="0"/>
              <a:t>Use explicit I/O instead of implicit I/O like </a:t>
            </a:r>
            <a:r>
              <a:rPr lang="en-US" sz="2200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endParaRPr lang="en-US" sz="2200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30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677979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>
            <a:spLocks noGrp="1"/>
          </p:cNvSpPr>
          <p:nvPr>
            <p:ph type="title"/>
          </p:nvPr>
        </p:nvSpPr>
        <p:spPr>
          <a:xfrm>
            <a:off x="685800" y="1966204"/>
            <a:ext cx="7772400" cy="1066800"/>
          </a:xfrm>
          <a:prstGeom prst="rect">
            <a:avLst/>
          </a:prstGeom>
        </p:spPr>
        <p:txBody>
          <a:bodyPr/>
          <a:lstStyle>
            <a:lvl1pPr>
              <a:defRPr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>
                <a:solidFill>
                  <a:schemeClr val="tx1"/>
                </a:solidFill>
              </a:rPr>
              <a:t>Towards Scalable Deep Learning via I/O Analysis and Optimization</a:t>
            </a:r>
            <a:endParaRPr i="1" dirty="0">
              <a:solidFill>
                <a:schemeClr val="tx1"/>
              </a:solidFill>
            </a:endParaRPr>
          </a:p>
        </p:txBody>
      </p:sp>
      <p:sp>
        <p:nvSpPr>
          <p:cNvPr id="214" name="Shape 214"/>
          <p:cNvSpPr>
            <a:spLocks noGrp="1"/>
          </p:cNvSpPr>
          <p:nvPr>
            <p:ph type="body" idx="1"/>
          </p:nvPr>
        </p:nvSpPr>
        <p:spPr>
          <a:xfrm>
            <a:off x="685800" y="3124200"/>
            <a:ext cx="7772400" cy="3124200"/>
          </a:xfrm>
          <a:prstGeom prst="rect">
            <a:avLst/>
          </a:prstGeom>
        </p:spPr>
        <p:txBody>
          <a:bodyPr/>
          <a:lstStyle/>
          <a:p>
            <a:pPr marL="0" indent="0" defTabSz="832103"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pPr>
            <a:r>
              <a:rPr dirty="0"/>
              <a:t>Sarunya </a:t>
            </a:r>
            <a:r>
              <a:rPr dirty="0" smtClean="0"/>
              <a:t>Pumma</a:t>
            </a:r>
            <a:r>
              <a:rPr lang="en-US" dirty="0" smtClean="0"/>
              <a:t> (sarunya@vt.edu),</a:t>
            </a:r>
            <a:r>
              <a:rPr dirty="0" smtClean="0"/>
              <a:t> </a:t>
            </a:r>
            <a:r>
              <a:rPr dirty="0"/>
              <a:t>Min </a:t>
            </a:r>
            <a:r>
              <a:rPr dirty="0" smtClean="0"/>
              <a:t>Si</a:t>
            </a:r>
            <a:r>
              <a:rPr lang="en-US" dirty="0" smtClean="0"/>
              <a:t>, </a:t>
            </a:r>
            <a:r>
              <a:rPr dirty="0" smtClean="0"/>
              <a:t>Wu-chun Feng</a:t>
            </a:r>
            <a:r>
              <a:rPr lang="en-US" dirty="0" smtClean="0"/>
              <a:t>,</a:t>
            </a:r>
            <a:r>
              <a:rPr dirty="0" smtClean="0"/>
              <a:t> </a:t>
            </a:r>
            <a:r>
              <a:rPr dirty="0"/>
              <a:t>and </a:t>
            </a:r>
            <a:r>
              <a:rPr dirty="0" smtClean="0"/>
              <a:t>Pavan Balaji</a:t>
            </a:r>
            <a:endParaRPr lang="en-US" dirty="0" smtClean="0"/>
          </a:p>
          <a:p>
            <a:pPr defTabSz="832103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 lang="en-US" dirty="0" smtClean="0"/>
          </a:p>
          <a:p>
            <a:pPr marL="0" indent="0" defTabSz="832103" hangingPunct="1"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sz="1800" dirty="0" smtClean="0">
                <a:solidFill>
                  <a:schemeClr val="tx1"/>
                </a:solidFill>
              </a:rPr>
              <a:t>Thanks to</a:t>
            </a:r>
            <a:r>
              <a:rPr lang="mr-IN" sz="1800" dirty="0" smtClean="0">
                <a:solidFill>
                  <a:schemeClr val="tx1"/>
                </a:solidFill>
              </a:rPr>
              <a:t>…</a:t>
            </a:r>
            <a:endParaRPr lang="en-US" sz="1800" dirty="0">
              <a:solidFill>
                <a:schemeClr val="tx1"/>
              </a:solidFill>
            </a:endParaRPr>
          </a:p>
          <a:p>
            <a:pPr marL="585788" indent="36513" defTabSz="832103" hangingPunct="1">
              <a:defRPr sz="18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sz="1800" dirty="0">
                <a:solidFill>
                  <a:schemeClr val="tx1"/>
                </a:solidFill>
              </a:rPr>
              <a:t>	</a:t>
            </a:r>
            <a:r>
              <a:rPr lang="en-US" sz="1800" b="1" dirty="0">
                <a:solidFill>
                  <a:srgbClr val="C00000"/>
                </a:solidFill>
              </a:rPr>
              <a:t>Argonne LCRC</a:t>
            </a:r>
            <a:r>
              <a:rPr lang="en-US" sz="1800" dirty="0">
                <a:solidFill>
                  <a:schemeClr val="tx1"/>
                </a:solidFill>
              </a:rPr>
              <a:t> for system access</a:t>
            </a:r>
          </a:p>
          <a:p>
            <a:pPr marL="585788" indent="36513" defTabSz="832103" hangingPunct="1">
              <a:defRPr sz="18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sz="1800" dirty="0">
                <a:solidFill>
                  <a:schemeClr val="tx1"/>
                </a:solidFill>
              </a:rPr>
              <a:t>	</a:t>
            </a:r>
            <a:r>
              <a:rPr lang="en-US" sz="1800" b="1" dirty="0">
                <a:solidFill>
                  <a:srgbClr val="C00000"/>
                </a:solidFill>
              </a:rPr>
              <a:t>Rob Latham</a:t>
            </a:r>
            <a:r>
              <a:rPr lang="en-US" sz="1800" dirty="0">
                <a:solidFill>
                  <a:schemeClr val="tx1"/>
                </a:solidFill>
              </a:rPr>
              <a:t> and </a:t>
            </a:r>
            <a:r>
              <a:rPr lang="en-US" sz="1800" b="1" dirty="0">
                <a:solidFill>
                  <a:srgbClr val="C00000"/>
                </a:solidFill>
              </a:rPr>
              <a:t>Rob Ross</a:t>
            </a:r>
            <a:r>
              <a:rPr lang="en-US" sz="1800" dirty="0">
                <a:solidFill>
                  <a:schemeClr val="tx1"/>
                </a:solidFill>
              </a:rPr>
              <a:t> for sharing their I/O expertise</a:t>
            </a:r>
          </a:p>
          <a:p>
            <a:pPr marL="585788" indent="36513" defTabSz="832103" hangingPunct="1">
              <a:defRPr sz="18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sz="1800" i="1" dirty="0">
                <a:solidFill>
                  <a:schemeClr val="tx1"/>
                </a:solidFill>
              </a:rPr>
              <a:t>	</a:t>
            </a:r>
            <a:r>
              <a:rPr lang="en-US" sz="1800" b="1" dirty="0" err="1">
                <a:solidFill>
                  <a:srgbClr val="C00000"/>
                </a:solidFill>
              </a:rPr>
              <a:t>Yanfei</a:t>
            </a:r>
            <a:r>
              <a:rPr lang="en-US" sz="1800" b="1" dirty="0">
                <a:solidFill>
                  <a:srgbClr val="C00000"/>
                </a:solidFill>
              </a:rPr>
              <a:t> </a:t>
            </a:r>
            <a:r>
              <a:rPr lang="en-US" sz="1800" b="1" dirty="0" err="1" smtClean="0">
                <a:solidFill>
                  <a:srgbClr val="C00000"/>
                </a:solidFill>
              </a:rPr>
              <a:t>Guo</a:t>
            </a:r>
            <a:r>
              <a:rPr lang="en-US" sz="1800" dirty="0" smtClean="0">
                <a:solidFill>
                  <a:schemeClr val="tx1"/>
                </a:solidFill>
              </a:rPr>
              <a:t> for giving awesome advice throughout this work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Shape 214"/>
          <p:cNvSpPr txBox="1">
            <a:spLocks/>
          </p:cNvSpPr>
          <p:nvPr/>
        </p:nvSpPr>
        <p:spPr>
          <a:xfrm>
            <a:off x="465438" y="5562600"/>
            <a:ext cx="8297562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742950" marR="0" indent="-285750" algn="l" defTabSz="9144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1168400" marR="0" indent="-254000" algn="l" defTabSz="9144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•"/>
              <a:tabLst/>
              <a:defRPr sz="2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1625600" marR="0" indent="-254000" algn="l" defTabSz="9144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–"/>
              <a:tabLst/>
              <a:defRPr sz="2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2082800" marR="0" indent="-254000" algn="l" defTabSz="914400" rtl="0" latinLnBrk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590800" marR="0" indent="-3048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3048000" marR="0" indent="-3048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3505200" marR="0" indent="-3048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3962400" marR="0" indent="-304800" algn="l" defTabSz="914400" rtl="0" latinLnBrk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Tx/>
              <a:buChar char="»"/>
              <a:tabLst/>
              <a:defRPr sz="2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832103" hangingPunct="1">
              <a:defRPr sz="1800">
                <a:latin typeface="Calibri"/>
                <a:ea typeface="Calibri"/>
                <a:cs typeface="Calibri"/>
                <a:sym typeface="Calibri"/>
              </a:defRPr>
            </a:pPr>
            <a:endParaRPr lang="en-US" sz="1800" i="1" dirty="0">
              <a:solidFill>
                <a:schemeClr val="bg2">
                  <a:lumMod val="60000"/>
                  <a:lumOff val="40000"/>
                </a:schemeClr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48559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91" y="209101"/>
            <a:ext cx="7772400" cy="1066800"/>
          </a:xfrm>
        </p:spPr>
        <p:txBody>
          <a:bodyPr/>
          <a:lstStyle/>
          <a:p>
            <a:r>
              <a:rPr lang="en-US" dirty="0" smtClean="0"/>
              <a:t>Deep Learning Scaling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33033" y="184656"/>
            <a:ext cx="4410941" cy="92333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Dataset: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CIFAR10-Large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Network: 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err="1">
                <a:latin typeface="Calibri" charset="0"/>
                <a:ea typeface="Calibri" charset="0"/>
                <a:cs typeface="Calibri" charset="0"/>
              </a:rPr>
              <a:t>AlexNet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indent="204788">
              <a:tabLst>
                <a:tab pos="2190750" algn="l"/>
              </a:tabLst>
            </a:pP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Batch size: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4,096</a:t>
            </a:r>
            <a:r>
              <a:rPr lang="en-US" sz="14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1400" b="1" dirty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Training iterations:</a:t>
            </a:r>
            <a:r>
              <a:rPr lang="en-US" sz="1400" b="1" dirty="0">
                <a:latin typeface="Calibri" charset="0"/>
                <a:ea typeface="Calibri" charset="0"/>
                <a:cs typeface="Calibri" charset="0"/>
              </a:rPr>
              <a:t> 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1,024</a:t>
            </a:r>
            <a:endParaRPr lang="en-US" sz="1400" dirty="0">
              <a:latin typeface="Calibri" charset="0"/>
              <a:ea typeface="Calibri" charset="0"/>
              <a:cs typeface="Calibri" charset="0"/>
            </a:endParaRPr>
          </a:p>
          <a:p>
            <a:pPr marL="979488" indent="-774700">
              <a:tabLst>
                <a:tab pos="2190750" algn="l"/>
              </a:tabLst>
            </a:pPr>
            <a:r>
              <a:rPr lang="en-US" sz="1400" b="1" dirty="0" err="1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Testbed</a:t>
            </a:r>
            <a:r>
              <a:rPr lang="en-US" sz="1400" b="1" dirty="0" smtClean="0">
                <a:solidFill>
                  <a:srgbClr val="C00000"/>
                </a:solidFill>
                <a:latin typeface="Calibri" charset="0"/>
                <a:ea typeface="Calibri" charset="0"/>
                <a:cs typeface="Calibri" charset="0"/>
              </a:rPr>
              <a:t>: </a:t>
            </a:r>
            <a:r>
              <a:rPr lang="en-US" sz="1400" b="1" dirty="0" smtClean="0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en-US" sz="1400" dirty="0" smtClean="0">
                <a:latin typeface="Calibri" charset="0"/>
                <a:ea typeface="Calibri" charset="0"/>
                <a:cs typeface="Calibri" charset="0"/>
              </a:rPr>
              <a:t>LCRC Blues 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Each node: 16 cores 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Intel Pentium 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Xeon processors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1200" dirty="0">
                <a:latin typeface="Calibri" charset="0"/>
                <a:ea typeface="Calibri" charset="0"/>
                <a:cs typeface="Calibri" charset="0"/>
              </a:rPr>
              <a:t>64 GB memory</a:t>
            </a:r>
            <a:r>
              <a:rPr lang="en-US" sz="120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lang="en-US" sz="1600" dirty="0">
              <a:latin typeface="Calibri" charset="0"/>
              <a:ea typeface="Calibri" charset="0"/>
              <a:cs typeface="Calibri" charset="0"/>
            </a:endParaRP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91331132"/>
              </p:ext>
            </p:extLst>
          </p:nvPr>
        </p:nvGraphicFramePr>
        <p:xfrm>
          <a:off x="30481" y="1786350"/>
          <a:ext cx="4236719" cy="4766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250605"/>
              </p:ext>
            </p:extLst>
          </p:nvPr>
        </p:nvGraphicFramePr>
        <p:xfrm>
          <a:off x="4267201" y="1763226"/>
          <a:ext cx="4876800" cy="50947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1752600" y="2438400"/>
            <a:ext cx="266700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Caffe</a:t>
            </a:r>
            <a:r>
              <a:rPr kumimoji="0" 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is 20x worse than ideal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f</a:t>
            </a:r>
            <a:r>
              <a:rPr lang="en-US" sz="1600" dirty="0" smtClean="0">
                <a:latin typeface="Calibri" charset="0"/>
                <a:ea typeface="Calibri" charset="0"/>
                <a:cs typeface="Calibri" charset="0"/>
              </a:rPr>
              <a:t>or 512 processes</a:t>
            </a:r>
            <a:endParaRPr kumimoji="0" 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4114800" y="3733800"/>
            <a:ext cx="0" cy="990600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extBox 14"/>
          <p:cNvSpPr txBox="1"/>
          <p:nvPr/>
        </p:nvSpPr>
        <p:spPr>
          <a:xfrm>
            <a:off x="5334000" y="1447800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Execution Time Breakdown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9600" y="1470924"/>
            <a:ext cx="32766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Training Time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6890782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Paper, in a Nutshell: LMDBIO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An optimized I/O subsystem for scalable deep learning</a:t>
            </a:r>
          </a:p>
          <a:p>
            <a:pPr>
              <a:spcBef>
                <a:spcPts val="1000"/>
              </a:spcBef>
            </a:pPr>
            <a:r>
              <a:rPr lang="en-US" sz="2200" dirty="0" smtClean="0"/>
              <a:t>Improves </a:t>
            </a:r>
            <a:r>
              <a:rPr lang="en-US" sz="2200" b="1" dirty="0">
                <a:solidFill>
                  <a:srgbClr val="C00000"/>
                </a:solidFill>
              </a:rPr>
              <a:t>LMDB</a:t>
            </a:r>
            <a:r>
              <a:rPr lang="en-US" sz="2200" dirty="0">
                <a:solidFill>
                  <a:srgbClr val="C00000"/>
                </a:solidFill>
              </a:rPr>
              <a:t> </a:t>
            </a:r>
            <a:r>
              <a:rPr lang="en-US" sz="2200" dirty="0"/>
              <a:t>(Lightning Memory-Mapped </a:t>
            </a:r>
            <a:r>
              <a:rPr lang="en-US" sz="2200" dirty="0" smtClean="0"/>
              <a:t>Database)</a:t>
            </a:r>
          </a:p>
          <a:p>
            <a:pPr>
              <a:spcBef>
                <a:spcPts val="1000"/>
              </a:spcBef>
            </a:pPr>
            <a:r>
              <a:rPr lang="en-US" sz="2200" dirty="0"/>
              <a:t>Solves </a:t>
            </a:r>
            <a:r>
              <a:rPr lang="en-US" sz="2200" dirty="0" err="1">
                <a:solidFill>
                  <a:srgbClr val="C00000"/>
                </a:solidFill>
              </a:rPr>
              <a:t>interprocess</a:t>
            </a:r>
            <a:r>
              <a:rPr lang="en-US" sz="2200" dirty="0">
                <a:solidFill>
                  <a:srgbClr val="C00000"/>
                </a:solidFill>
              </a:rPr>
              <a:t> contention</a:t>
            </a:r>
            <a:r>
              <a:rPr lang="en-US" sz="2200" dirty="0"/>
              <a:t> caused by </a:t>
            </a:r>
            <a:r>
              <a:rPr lang="en-US" sz="2200" dirty="0" err="1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2200" dirty="0"/>
              <a:t> within a </a:t>
            </a:r>
            <a:r>
              <a:rPr lang="en-US" sz="2200" dirty="0" smtClean="0"/>
              <a:t>node</a:t>
            </a:r>
          </a:p>
          <a:p>
            <a:pPr lvl="1">
              <a:spcBef>
                <a:spcPts val="200"/>
              </a:spcBef>
            </a:pPr>
            <a:r>
              <a:rPr lang="en-US" sz="2200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sz="2200" dirty="0" smtClean="0"/>
              <a:t> is used internally by LMDB and highly inefficient for parallel file system</a:t>
            </a:r>
          </a:p>
          <a:p>
            <a:pPr>
              <a:spcBef>
                <a:spcPts val="1000"/>
              </a:spcBef>
            </a:pPr>
            <a:r>
              <a:rPr lang="en-US" sz="2200" dirty="0" smtClean="0"/>
              <a:t>Provides highly efficient parallel data reading capability</a:t>
            </a:r>
          </a:p>
          <a:p>
            <a:pPr lvl="1">
              <a:spcBef>
                <a:spcPts val="200"/>
              </a:spcBef>
            </a:pPr>
            <a:r>
              <a:rPr lang="en-US" sz="2200" dirty="0" smtClean="0"/>
              <a:t>We achieve nearly</a:t>
            </a:r>
            <a:r>
              <a:rPr lang="en-US" sz="2200" dirty="0" smtClean="0">
                <a:solidFill>
                  <a:srgbClr val="C00000"/>
                </a:solidFill>
              </a:rPr>
              <a:t> 30x improvement</a:t>
            </a:r>
            <a:r>
              <a:rPr lang="en-US" sz="2200" dirty="0" smtClean="0"/>
              <a:t> in some cases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676860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86400" y="685800"/>
            <a:ext cx="3355694" cy="5410200"/>
          </a:xfrm>
        </p:spPr>
        <p:txBody>
          <a:bodyPr>
            <a:normAutofit/>
          </a:bodyPr>
          <a:lstStyle/>
          <a:p>
            <a:pPr algn="r"/>
            <a:r>
              <a:rPr lang="en-US" sz="2800" dirty="0" smtClean="0"/>
              <a:t>Analysis of I/O in </a:t>
            </a:r>
            <a:r>
              <a:rPr lang="en-US" sz="2800" dirty="0" err="1" smtClean="0"/>
              <a:t>Caffe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8360283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Caffe’s</a:t>
            </a:r>
            <a:r>
              <a:rPr lang="en-US" dirty="0" smtClean="0"/>
              <a:t> Current Parallel I/O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err="1" smtClean="0"/>
              <a:t>Caffe</a:t>
            </a:r>
            <a:r>
              <a:rPr lang="en-US" sz="2200" dirty="0" smtClean="0"/>
              <a:t> is a </a:t>
            </a:r>
            <a:r>
              <a:rPr lang="en-US" sz="2200" dirty="0"/>
              <a:t>well-known </a:t>
            </a:r>
            <a:r>
              <a:rPr lang="en-US" sz="2200" i="1" dirty="0">
                <a:solidFill>
                  <a:srgbClr val="C00000"/>
                </a:solidFill>
              </a:rPr>
              <a:t>Convolutional Neural Network (CNN)</a:t>
            </a:r>
            <a:r>
              <a:rPr lang="en-US" sz="2200" dirty="0"/>
              <a:t> training framework  </a:t>
            </a:r>
            <a:endParaRPr lang="en-US" sz="2200" dirty="0" smtClean="0">
              <a:solidFill>
                <a:srgbClr val="C00000"/>
              </a:solidFill>
            </a:endParaRPr>
          </a:p>
          <a:p>
            <a:pPr>
              <a:spcBef>
                <a:spcPts val="1000"/>
              </a:spcBef>
            </a:pPr>
            <a:r>
              <a:rPr lang="en-US" sz="2200" dirty="0" smtClean="0">
                <a:solidFill>
                  <a:srgbClr val="C00000"/>
                </a:solidFill>
              </a:rPr>
              <a:t>Lightning Memory-Mapped Database</a:t>
            </a:r>
            <a:r>
              <a:rPr lang="en-US" sz="2200" dirty="0" smtClean="0"/>
              <a:t> (LMDB) is a default database engine of </a:t>
            </a:r>
            <a:r>
              <a:rPr lang="en-US" sz="2200" dirty="0" err="1" smtClean="0"/>
              <a:t>Caffe</a:t>
            </a:r>
            <a:endParaRPr lang="en-US" sz="2200" dirty="0" smtClean="0"/>
          </a:p>
          <a:p>
            <a:pPr lvl="1">
              <a:spcBef>
                <a:spcPts val="0"/>
              </a:spcBef>
            </a:pPr>
            <a:r>
              <a:rPr lang="en-US" sz="2000" dirty="0" smtClean="0"/>
              <a:t>LMDB internally uses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endParaRPr lang="en-US" sz="2200" dirty="0" smtClean="0">
              <a:latin typeface="Courier" charset="0"/>
              <a:ea typeface="Courier" charset="0"/>
              <a:cs typeface="Courier" charset="0"/>
            </a:endParaRPr>
          </a:p>
          <a:p>
            <a:pPr lvl="1">
              <a:spcBef>
                <a:spcPts val="0"/>
              </a:spcBef>
            </a:pPr>
            <a:r>
              <a:rPr lang="en-US" sz="2000" dirty="0" smtClean="0"/>
              <a:t>It is used commonly by deep learning frameworks (e.g., </a:t>
            </a:r>
            <a:r>
              <a:rPr lang="en-US" sz="2000" dirty="0" err="1" smtClean="0"/>
              <a:t>TensorFlow</a:t>
            </a:r>
            <a:r>
              <a:rPr lang="en-US" sz="2000" dirty="0" smtClean="0"/>
              <a:t>, Torch, </a:t>
            </a:r>
            <a:r>
              <a:rPr lang="en-US" sz="2000" dirty="0" err="1" smtClean="0"/>
              <a:t>Keras</a:t>
            </a:r>
            <a:r>
              <a:rPr lang="en-US" sz="2000" dirty="0" smtClean="0"/>
              <a:t>)</a:t>
            </a:r>
          </a:p>
          <a:p>
            <a:pPr>
              <a:spcBef>
                <a:spcPts val="1000"/>
              </a:spcBef>
            </a:pPr>
            <a:r>
              <a:rPr lang="en-US" sz="2200" dirty="0"/>
              <a:t>Every process reads a database concurrently without any </a:t>
            </a:r>
            <a:r>
              <a:rPr lang="en-US" sz="2200" dirty="0" smtClean="0"/>
              <a:t>cooperation</a:t>
            </a:r>
            <a:endParaRPr lang="en-US" sz="22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1981200" y="4648200"/>
            <a:ext cx="5161935" cy="2209800"/>
            <a:chOff x="1981200" y="4648200"/>
            <a:chExt cx="5161935" cy="2209800"/>
          </a:xfrm>
        </p:grpSpPr>
        <p:sp>
          <p:nvSpPr>
            <p:cNvPr id="5" name="Rectangle 4"/>
            <p:cNvSpPr/>
            <p:nvPr/>
          </p:nvSpPr>
          <p:spPr>
            <a:xfrm>
              <a:off x="1981200" y="4648200"/>
              <a:ext cx="2359741" cy="179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Machine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2202426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2142539" y="5506065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P0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2879959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P1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3617378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783394" y="4648200"/>
              <a:ext cx="2359741" cy="179017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Machine 2</a:t>
              </a:r>
            </a:p>
          </p:txBody>
        </p:sp>
        <p:sp>
          <p:nvSpPr>
            <p:cNvPr id="11" name="Oval 10"/>
            <p:cNvSpPr/>
            <p:nvPr/>
          </p:nvSpPr>
          <p:spPr>
            <a:xfrm>
              <a:off x="4944733" y="5506065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P3</a:t>
              </a:r>
            </a:p>
          </p:txBody>
        </p:sp>
        <p:sp>
          <p:nvSpPr>
            <p:cNvPr id="12" name="Oval 11"/>
            <p:cNvSpPr/>
            <p:nvPr/>
          </p:nvSpPr>
          <p:spPr>
            <a:xfrm>
              <a:off x="5682152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P4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6419572" y="5505362"/>
              <a:ext cx="589936" cy="589935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P5</a:t>
              </a:r>
            </a:p>
          </p:txBody>
        </p:sp>
        <p:cxnSp>
          <p:nvCxnSpPr>
            <p:cNvPr id="14" name="Straight Arrow Connector 13"/>
            <p:cNvCxnSpPr>
              <a:stCxn id="7" idx="0"/>
            </p:cNvCxnSpPr>
            <p:nvPr/>
          </p:nvCxnSpPr>
          <p:spPr>
            <a:xfrm flipH="1" flipV="1">
              <a:off x="2423651" y="5289756"/>
              <a:ext cx="13856" cy="216309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/>
            <p:cNvSpPr/>
            <p:nvPr/>
          </p:nvSpPr>
          <p:spPr>
            <a:xfrm>
              <a:off x="5004619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cxnSp>
          <p:nvCxnSpPr>
            <p:cNvPr id="16" name="Straight Arrow Connector 15"/>
            <p:cNvCxnSpPr>
              <a:stCxn id="11" idx="0"/>
              <a:endCxn id="15" idx="2"/>
            </p:cNvCxnSpPr>
            <p:nvPr/>
          </p:nvCxnSpPr>
          <p:spPr>
            <a:xfrm flipH="1" flipV="1">
              <a:off x="5225845" y="5289755"/>
              <a:ext cx="13856" cy="21631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2939845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677264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cxnSp>
          <p:nvCxnSpPr>
            <p:cNvPr id="19" name="Straight Arrow Connector 18"/>
            <p:cNvCxnSpPr>
              <a:stCxn id="8" idx="0"/>
              <a:endCxn id="17" idx="2"/>
            </p:cNvCxnSpPr>
            <p:nvPr/>
          </p:nvCxnSpPr>
          <p:spPr>
            <a:xfrm flipH="1" flipV="1">
              <a:off x="3161071" y="5289755"/>
              <a:ext cx="13856" cy="2156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stCxn id="9" idx="0"/>
              <a:endCxn id="18" idx="2"/>
            </p:cNvCxnSpPr>
            <p:nvPr/>
          </p:nvCxnSpPr>
          <p:spPr>
            <a:xfrm flipH="1" flipV="1">
              <a:off x="3898490" y="5289755"/>
              <a:ext cx="13856" cy="2156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/>
            <p:cNvSpPr/>
            <p:nvPr/>
          </p:nvSpPr>
          <p:spPr>
            <a:xfrm>
              <a:off x="5742039" y="4847304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479458" y="4847305"/>
              <a:ext cx="442451" cy="442451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latin typeface="Calibri" charset="0"/>
                  <a:ea typeface="Calibri" charset="0"/>
                  <a:cs typeface="Calibri" charset="0"/>
                </a:rPr>
                <a:t>DB</a:t>
              </a:r>
            </a:p>
          </p:txBody>
        </p:sp>
        <p:cxnSp>
          <p:nvCxnSpPr>
            <p:cNvPr id="23" name="Straight Arrow Connector 22"/>
            <p:cNvCxnSpPr>
              <a:stCxn id="12" idx="0"/>
              <a:endCxn id="21" idx="2"/>
            </p:cNvCxnSpPr>
            <p:nvPr/>
          </p:nvCxnSpPr>
          <p:spPr>
            <a:xfrm flipH="1" flipV="1">
              <a:off x="5963265" y="5289755"/>
              <a:ext cx="13855" cy="21560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265773" y="6519446"/>
              <a:ext cx="45160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>
                  <a:latin typeface="Calibri" charset="0"/>
                  <a:ea typeface="Calibri" charset="0"/>
                  <a:cs typeface="Calibri" charset="0"/>
                </a:rPr>
                <a:t>Example of data </a:t>
              </a:r>
              <a:r>
                <a:rPr lang="en-US" sz="1600" i="1">
                  <a:latin typeface="Calibri" charset="0"/>
                  <a:ea typeface="Calibri" charset="0"/>
                  <a:cs typeface="Calibri" charset="0"/>
                </a:rPr>
                <a:t>batch loading on 2 machines</a:t>
              </a:r>
            </a:p>
          </p:txBody>
        </p:sp>
        <p:cxnSp>
          <p:nvCxnSpPr>
            <p:cNvPr id="25" name="Straight Arrow Connector 24"/>
            <p:cNvCxnSpPr>
              <a:stCxn id="13" idx="0"/>
              <a:endCxn id="22" idx="2"/>
            </p:cNvCxnSpPr>
            <p:nvPr/>
          </p:nvCxnSpPr>
          <p:spPr>
            <a:xfrm flipH="1" flipV="1">
              <a:off x="6700684" y="5289756"/>
              <a:ext cx="13856" cy="21560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99288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err="1" smtClean="0"/>
              <a:t>’s</a:t>
            </a:r>
            <a:r>
              <a:rPr lang="en-US" dirty="0" smtClean="0"/>
              <a:t>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smtClean="0"/>
              <a:t> maps a file into a virtual memory giving an illusion as if the </a:t>
            </a:r>
            <a:r>
              <a:rPr lang="en-US" dirty="0" smtClean="0">
                <a:solidFill>
                  <a:srgbClr val="C00000"/>
                </a:solidFill>
              </a:rPr>
              <a:t>entire file is in memory</a:t>
            </a:r>
          </a:p>
          <a:p>
            <a:pPr>
              <a:spcBef>
                <a:spcPts val="1125"/>
              </a:spcBef>
            </a:pPr>
            <a:r>
              <a:rPr lang="en-US" dirty="0" smtClean="0"/>
              <a:t>Data fetching is performed </a:t>
            </a:r>
            <a:r>
              <a:rPr lang="en-US" dirty="0" smtClean="0">
                <a:solidFill>
                  <a:srgbClr val="C00000"/>
                </a:solidFill>
              </a:rPr>
              <a:t>dynamically</a:t>
            </a:r>
            <a:r>
              <a:rPr lang="en-US" dirty="0" smtClean="0"/>
              <a:t> in a page granularity (4 KB)</a:t>
            </a:r>
          </a:p>
          <a:p>
            <a:pPr lvl="1"/>
            <a:r>
              <a:rPr lang="en-US" dirty="0" smtClean="0"/>
              <a:t>A page is loaded only when a process accesses it</a:t>
            </a:r>
          </a:p>
          <a:p>
            <a:pPr>
              <a:spcBef>
                <a:spcPts val="1125"/>
              </a:spcBef>
            </a:pPr>
            <a:r>
              <a:rPr lang="en-US" dirty="0" smtClean="0"/>
              <a:t>The underlying I/O in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smtClean="0"/>
              <a:t> relies solely on the </a:t>
            </a:r>
            <a:r>
              <a:rPr lang="en-US" dirty="0" smtClean="0">
                <a:solidFill>
                  <a:srgbClr val="C00000"/>
                </a:solidFill>
              </a:rPr>
              <a:t>operating system’s I/O scheduling</a:t>
            </a:r>
            <a:r>
              <a:rPr lang="en-US" dirty="0" smtClean="0"/>
              <a:t> which involves:</a:t>
            </a:r>
          </a:p>
          <a:p>
            <a:pPr lvl="1"/>
            <a:r>
              <a:rPr lang="en-US" dirty="0" smtClean="0"/>
              <a:t>Page fault handler </a:t>
            </a:r>
          </a:p>
          <a:p>
            <a:pPr lvl="1"/>
            <a:r>
              <a:rPr lang="en-US" dirty="0" smtClean="0"/>
              <a:t>The I/O interrupt handler </a:t>
            </a:r>
          </a:p>
          <a:p>
            <a:pPr lvl="1"/>
            <a:r>
              <a:rPr lang="en-US" dirty="0" smtClean="0"/>
              <a:t>The Completely Fair Scheduler (CFS)</a:t>
            </a:r>
          </a:p>
        </p:txBody>
      </p:sp>
    </p:spTree>
    <p:extLst>
      <p:ext uri="{BB962C8B-B14F-4D97-AF65-F5344CB8AC3E}">
        <p14:creationId xmlns:p14="http://schemas.microsoft.com/office/powerpoint/2010/main" val="17129799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mmap</a:t>
            </a:r>
            <a:r>
              <a:rPr lang="en-US" dirty="0" err="1" smtClean="0"/>
              <a:t>’s</a:t>
            </a:r>
            <a:r>
              <a:rPr lang="en-US" dirty="0" smtClean="0"/>
              <a:t> Simplified Workflow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52400" y="1828800"/>
            <a:ext cx="4541944" cy="277941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2895600" y="5105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2095500" y="3733800"/>
          <a:ext cx="229108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/>
          </p:nvPr>
        </p:nvGraphicFramePr>
        <p:xfrm>
          <a:off x="5562600" y="3733800"/>
          <a:ext cx="229108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609600" y="2819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>
            <p:extLst/>
          </p:nvPr>
        </p:nvGraphicFramePr>
        <p:xfrm>
          <a:off x="5105400" y="2819400"/>
          <a:ext cx="3540760" cy="304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  <a:gridCol w="208280"/>
              </a:tblGrid>
              <a:tr h="279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304800" y="4992473"/>
            <a:ext cx="2514600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Shared file</a:t>
            </a:r>
            <a:r>
              <a:rPr kumimoji="0" lang="en-US" sz="1800" b="1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system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(shared between nodes)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8600" y="3496274"/>
            <a:ext cx="2514600" cy="92332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8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(shared between processes)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46413" y="2077192"/>
            <a:ext cx="394458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Virtual memory  </a:t>
            </a: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(private for a</a:t>
            </a:r>
            <a:r>
              <a:rPr lang="en-US" sz="1800" dirty="0" smtClean="0">
                <a:latin typeface="Calibri" charset="0"/>
                <a:ea typeface="Calibri" charset="0"/>
                <a:cs typeface="Calibri" charset="0"/>
              </a:rPr>
              <a:t> process</a:t>
            </a:r>
            <a:r>
              <a:rPr lang="en-US" sz="1800" baseline="0" dirty="0" smtClean="0">
                <a:latin typeface="Calibri" charset="0"/>
                <a:ea typeface="Calibri" charset="0"/>
                <a:cs typeface="Calibri" charset="0"/>
              </a:rPr>
              <a:t>)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76400" y="1371600"/>
            <a:ext cx="11430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Node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1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239000" y="2013575"/>
            <a:ext cx="16764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Virtual memory  </a:t>
            </a:r>
            <a:endParaRPr kumimoji="0" 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766298" y="1828800"/>
            <a:ext cx="4301502" cy="2779415"/>
          </a:xfrm>
          <a:prstGeom prst="rect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304280" y="1417134"/>
            <a:ext cx="11430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Node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2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04800" y="2362200"/>
            <a:ext cx="19812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Process</a:t>
            </a:r>
            <a:r>
              <a:rPr kumimoji="0" lang="en-US" sz="2000" b="0" i="0" u="none" strike="noStrike" cap="none" spc="0" normalizeH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0</a:t>
            </a:r>
            <a:endParaRPr kumimoji="0" lang="en-US" sz="2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781800" y="2344463"/>
            <a:ext cx="1981200" cy="40010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Process</a:t>
            </a:r>
            <a:r>
              <a:rPr kumimoji="0" lang="en-US" sz="20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 1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568541" y="3249933"/>
            <a:ext cx="1346859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 charset="0"/>
                <a:ea typeface="Calibri" charset="0"/>
                <a:cs typeface="Calibri" charset="0"/>
                <a:sym typeface="Consolas"/>
              </a:rPr>
              <a:t>Page cache</a:t>
            </a:r>
            <a:endParaRPr kumimoji="0" lang="en-US" sz="1800" b="1" i="0" u="none" strike="noStrike" cap="none" spc="0" normalizeH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 charset="0"/>
              <a:ea typeface="Calibri" charset="0"/>
              <a:cs typeface="Calibri" charset="0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876261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BFCF8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Roman"/>
        <a:ea typeface="Avenir Roman"/>
        <a:cs typeface="Avenir Roman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nsolas"/>
            <a:ea typeface="Consolas"/>
            <a:cs typeface="Consolas"/>
            <a:sym typeface="Consola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22111</TotalTime>
  <Words>1575</Words>
  <Application>Microsoft Macintosh PowerPoint</Application>
  <PresentationFormat>On-screen Show (4:3)</PresentationFormat>
  <Paragraphs>409</Paragraphs>
  <Slides>31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Avenir Roman</vt:lpstr>
      <vt:lpstr>Calibri</vt:lpstr>
      <vt:lpstr>Consolas</vt:lpstr>
      <vt:lpstr>Courier</vt:lpstr>
      <vt:lpstr>Helvetica</vt:lpstr>
      <vt:lpstr>Helvetica Light</vt:lpstr>
      <vt:lpstr>Arial</vt:lpstr>
      <vt:lpstr>Default</vt:lpstr>
      <vt:lpstr>Towards Scalable Deep Learning via I/O Analysis and Optimization</vt:lpstr>
      <vt:lpstr>PowerPoint Presentation</vt:lpstr>
      <vt:lpstr>Deep Learning Challenges</vt:lpstr>
      <vt:lpstr>Deep Learning Scaling</vt:lpstr>
      <vt:lpstr>This Paper, in a Nutshell: LMDBIO</vt:lpstr>
      <vt:lpstr>Analysis of I/O in Caffe</vt:lpstr>
      <vt:lpstr>Caffe’s Current Parallel I/O Framework</vt:lpstr>
      <vt:lpstr>mmap’s Overview</vt:lpstr>
      <vt:lpstr>mmap’s Simplified Workflow</vt:lpstr>
      <vt:lpstr>mmap’s Simplified Workflow</vt:lpstr>
      <vt:lpstr>mmap’s Simplified Workflow</vt:lpstr>
      <vt:lpstr>mmap’s Simplified Workflow</vt:lpstr>
      <vt:lpstr>Analysis of mmap’s Interprocess Contention (1/3)</vt:lpstr>
      <vt:lpstr>Analysis of mmap’s Interprocess Contention (2/3)</vt:lpstr>
      <vt:lpstr>Analysis of mmap’s Interprocess Contention (3/3)</vt:lpstr>
      <vt:lpstr>Effects of Interprocess Contention</vt:lpstr>
      <vt:lpstr>LMDBIO Design and Implementation</vt:lpstr>
      <vt:lpstr>LMDBIO Design and Implementation</vt:lpstr>
      <vt:lpstr>LMDBIO Workflow</vt:lpstr>
      <vt:lpstr>LMDBIO Workflow</vt:lpstr>
      <vt:lpstr>LMDBIO Workflow</vt:lpstr>
      <vt:lpstr>LMDBIO Workflow</vt:lpstr>
      <vt:lpstr>Experiments and Results</vt:lpstr>
      <vt:lpstr>Experimental Setup (1/2)</vt:lpstr>
      <vt:lpstr>Experimental Setup (2/2)</vt:lpstr>
      <vt:lpstr>CIFAR10-Large Results on Blues</vt:lpstr>
      <vt:lpstr>ImageNet Results  on Blues</vt:lpstr>
      <vt:lpstr>Context Switches Analysis on Blues</vt:lpstr>
      <vt:lpstr>Something to be Aware of…</vt:lpstr>
      <vt:lpstr>Conclusion and Future Work</vt:lpstr>
      <vt:lpstr>Towards Scalable Deep Learning via I/O Analysis and Optimization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Scalable Deep Learning</dc:title>
  <dc:creator>Kwangi</dc:creator>
  <cp:lastModifiedBy>Microsoft Office User</cp:lastModifiedBy>
  <cp:revision>3083</cp:revision>
  <dcterms:modified xsi:type="dcterms:W3CDTF">2017-12-19T05:50:20Z</dcterms:modified>
</cp:coreProperties>
</file>